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90" r:id="rId5"/>
  </p:sldMasterIdLst>
  <p:notesMasterIdLst>
    <p:notesMasterId r:id="rId21"/>
  </p:notesMasterIdLst>
  <p:handoutMasterIdLst>
    <p:handoutMasterId r:id="rId22"/>
  </p:handoutMasterIdLst>
  <p:sldIdLst>
    <p:sldId id="262" r:id="rId6"/>
    <p:sldId id="305" r:id="rId7"/>
    <p:sldId id="291" r:id="rId8"/>
    <p:sldId id="290" r:id="rId9"/>
    <p:sldId id="266" r:id="rId10"/>
    <p:sldId id="292" r:id="rId11"/>
    <p:sldId id="293" r:id="rId12"/>
    <p:sldId id="306" r:id="rId13"/>
    <p:sldId id="310" r:id="rId14"/>
    <p:sldId id="311" r:id="rId15"/>
    <p:sldId id="312" r:id="rId16"/>
    <p:sldId id="313" r:id="rId17"/>
    <p:sldId id="314" r:id="rId18"/>
    <p:sldId id="294" r:id="rId19"/>
    <p:sldId id="280" r:id="rId20"/>
  </p:sldIdLst>
  <p:sldSz cx="7556500" cy="106934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5B307F-F675-A3C0-2F1F-314AB918BD5B}" name="Panagiota Tomazou" initials="PT" userId="S::ptomazou@euronetworldwide.com::d2d24d3a-3fa0-4d7d-b2a1-8af1a8ca5c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807"/>
    <a:srgbClr val="001199"/>
    <a:srgbClr val="EC6811"/>
    <a:srgbClr val="FFFFFF"/>
    <a:srgbClr val="262625"/>
    <a:srgbClr val="D9D9D9"/>
    <a:srgbClr val="676768"/>
    <a:srgbClr val="EE770C"/>
    <a:srgbClr val="AFABB0"/>
    <a:srgbClr val="E9F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27" autoAdjust="0"/>
  </p:normalViewPr>
  <p:slideViewPr>
    <p:cSldViewPr snapToGrid="0">
      <p:cViewPr>
        <p:scale>
          <a:sx n="100" d="100"/>
          <a:sy n="100" d="100"/>
        </p:scale>
        <p:origin x="1445" y="-662"/>
      </p:cViewPr>
      <p:guideLst>
        <p:guide orient="horz" pos="3368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Economou" userId="753fa04a-6194-47cc-9282-2c73659d3cee" providerId="ADAL" clId="{6DCE55DF-0CA2-4772-B9F5-37CEFBD1D9CD}"/>
    <pc:docChg chg="undo custSel modSld">
      <pc:chgData name="George Economou" userId="753fa04a-6194-47cc-9282-2c73659d3cee" providerId="ADAL" clId="{6DCE55DF-0CA2-4772-B9F5-37CEFBD1D9CD}" dt="2024-09-25T09:08:38.241" v="437" actId="20577"/>
      <pc:docMkLst>
        <pc:docMk/>
      </pc:docMkLst>
      <pc:sldChg chg="modSp mod">
        <pc:chgData name="George Economou" userId="753fa04a-6194-47cc-9282-2c73659d3cee" providerId="ADAL" clId="{6DCE55DF-0CA2-4772-B9F5-37CEFBD1D9CD}" dt="2024-09-25T08:57:33.675" v="26" actId="122"/>
        <pc:sldMkLst>
          <pc:docMk/>
          <pc:sldMk cId="115531074" sldId="290"/>
        </pc:sldMkLst>
        <pc:spChg chg="mod">
          <ac:chgData name="George Economou" userId="753fa04a-6194-47cc-9282-2c73659d3cee" providerId="ADAL" clId="{6DCE55DF-0CA2-4772-B9F5-37CEFBD1D9CD}" dt="2024-09-25T08:57:33.675" v="26" actId="122"/>
          <ac:spMkLst>
            <pc:docMk/>
            <pc:sldMk cId="115531074" sldId="290"/>
            <ac:spMk id="10" creationId="{830C4077-F034-EF03-58A9-4CE42F51C48A}"/>
          </ac:spMkLst>
        </pc:spChg>
      </pc:sldChg>
      <pc:sldChg chg="modSp mod">
        <pc:chgData name="George Economou" userId="753fa04a-6194-47cc-9282-2c73659d3cee" providerId="ADAL" clId="{6DCE55DF-0CA2-4772-B9F5-37CEFBD1D9CD}" dt="2024-09-25T09:08:38.241" v="437" actId="20577"/>
        <pc:sldMkLst>
          <pc:docMk/>
          <pc:sldMk cId="2692450990" sldId="305"/>
        </pc:sldMkLst>
        <pc:spChg chg="mod">
          <ac:chgData name="George Economou" userId="753fa04a-6194-47cc-9282-2c73659d3cee" providerId="ADAL" clId="{6DCE55DF-0CA2-4772-B9F5-37CEFBD1D9CD}" dt="2024-09-25T09:08:38.241" v="437" actId="20577"/>
          <ac:spMkLst>
            <pc:docMk/>
            <pc:sldMk cId="2692450990" sldId="305"/>
            <ac:spMk id="3" creationId="{E6E0A458-D700-4D70-0311-748C4507B2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AEB6D6-F9C8-72CC-69D2-B0B2C41780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792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AEC37-5E0C-5093-8ABA-51C78D198E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792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F4BA148D-2B03-4302-AD9A-9AD7F1495ADF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34B00-4055-F85C-A686-C55A9E238C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716"/>
            <a:ext cx="2946189" cy="49792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75265-C33B-35D8-D184-9C67008980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899" y="9428716"/>
            <a:ext cx="2946189" cy="49792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774C8BDF-DAA6-429B-8582-503F96326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04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792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792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2654CB63-5FC6-48A0-93AF-D15AB8EBC790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716"/>
            <a:ext cx="2946189" cy="49792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99" y="9428716"/>
            <a:ext cx="2946189" cy="49792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D29D2B10-6174-4B0C-811D-0D7C177E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52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/>
          <a:lstStyle/>
          <a:p>
            <a:fld id="{835F61CA-E6C4-49CD-8D14-DCA1B3415FF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/>
          <a:lstStyle/>
          <a:p>
            <a:fld id="{717B3FCF-EF9F-4BAD-9950-CFA96F77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/>
          <a:lstStyle/>
          <a:p>
            <a:fld id="{835F61CA-E6C4-49CD-8D14-DCA1B3415FF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/>
          <a:lstStyle/>
          <a:p>
            <a:fld id="{717B3FCF-EF9F-4BAD-9950-CFA96F77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0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/>
          <a:lstStyle/>
          <a:p>
            <a:fld id="{835F61CA-E6C4-49CD-8D14-DCA1B3415FF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/>
          <a:lstStyle/>
          <a:p>
            <a:fld id="{717B3FCF-EF9F-4BAD-9950-CFA96F77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70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5F5144-1728-1C49-83FF-79C2553CE676}"/>
              </a:ext>
            </a:extLst>
          </p:cNvPr>
          <p:cNvSpPr/>
          <p:nvPr userDrawn="1"/>
        </p:nvSpPr>
        <p:spPr>
          <a:xfrm>
            <a:off x="0" y="18"/>
            <a:ext cx="3013620" cy="10653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2">
              <a:latin typeface="Century Gothic" panose="020B0502020202020204" pitchFamily="34" charset="0"/>
            </a:endParaRPr>
          </a:p>
        </p:txBody>
      </p:sp>
      <p:sp>
        <p:nvSpPr>
          <p:cNvPr id="14" name="Textplatzhalter 21">
            <a:extLst>
              <a:ext uri="{FF2B5EF4-FFF2-40B4-BE49-F238E27FC236}">
                <a16:creationId xmlns:a16="http://schemas.microsoft.com/office/drawing/2014/main" id="{5425E345-59C1-E648-A1F5-509545444B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394" y="9818743"/>
            <a:ext cx="1073023" cy="546352"/>
          </a:xfrm>
          <a:prstGeom prst="rect">
            <a:avLst/>
          </a:prstGeom>
        </p:spPr>
        <p:txBody>
          <a:bodyPr/>
          <a:lstStyle>
            <a:lvl1pPr marL="44620" marR="0" indent="-141666" algn="l" defTabSz="566665" rtl="0" eaLnBrk="1" fontAlgn="auto" latinLnBrk="0" hangingPunct="1">
              <a:lnSpc>
                <a:spcPct val="100000"/>
              </a:lnSpc>
              <a:spcBef>
                <a:spcPts val="18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620" b="0" i="0" smtClean="0">
                <a:solidFill>
                  <a:schemeClr val="tx2"/>
                </a:solidFill>
                <a:effectLst/>
                <a:latin typeface="Century Gothic" panose="020B0502020202020204" pitchFamily="34" charset="0"/>
              </a:defRPr>
            </a:lvl1pPr>
            <a:lvl2pPr marL="142035" indent="0">
              <a:buNone/>
              <a:defRPr/>
            </a:lvl2pPr>
          </a:lstStyle>
          <a:p>
            <a:pPr lvl="0"/>
            <a:r>
              <a:rPr lang="de-DE" err="1"/>
              <a:t>Month</a:t>
            </a:r>
            <a:r>
              <a:rPr lang="de-DE"/>
              <a:t> </a:t>
            </a:r>
            <a:r>
              <a:rPr lang="de-DE" err="1"/>
              <a:t>year</a:t>
            </a:r>
            <a:endParaRPr lang="de-DE"/>
          </a:p>
        </p:txBody>
      </p:sp>
      <p:sp>
        <p:nvSpPr>
          <p:cNvPr id="11" name="Textplatzhalter 21">
            <a:extLst>
              <a:ext uri="{FF2B5EF4-FFF2-40B4-BE49-F238E27FC236}">
                <a16:creationId xmlns:a16="http://schemas.microsoft.com/office/drawing/2014/main" id="{41556C4E-910F-D442-8768-01CD4C6CF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394" y="4282317"/>
            <a:ext cx="3446268" cy="16231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10"/>
              </a:spcBef>
              <a:buFontTx/>
              <a:buNone/>
              <a:defRPr lang="de-DE" sz="2231" b="1" i="0" smtClean="0">
                <a:gradFill flip="none" rotWithShape="1"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lin ang="10800000" scaled="1"/>
                  <a:tileRect/>
                </a:gradFill>
                <a:effectLst/>
                <a:latin typeface="Century Gothic" panose="020B0502020202020204" pitchFamily="34" charset="0"/>
              </a:defRPr>
            </a:lvl1pPr>
            <a:lvl2pPr marL="142035" indent="0">
              <a:buNone/>
              <a:defRPr/>
            </a:lvl2pPr>
          </a:lstStyle>
          <a:p>
            <a:pPr lvl="0"/>
            <a:r>
              <a:rPr lang="de-DE"/>
              <a:t>Insert Headline </a:t>
            </a:r>
            <a:r>
              <a:rPr lang="de-DE" err="1"/>
              <a:t>here</a:t>
            </a:r>
            <a:br>
              <a:rPr lang="de-DE"/>
            </a:b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endParaRPr lang="de-DE"/>
          </a:p>
        </p:txBody>
      </p:sp>
      <p:sp>
        <p:nvSpPr>
          <p:cNvPr id="12" name="Textplatzhalter 39">
            <a:extLst>
              <a:ext uri="{FF2B5EF4-FFF2-40B4-BE49-F238E27FC236}">
                <a16:creationId xmlns:a16="http://schemas.microsoft.com/office/drawing/2014/main" id="{775745BA-F2BD-B341-ABB3-667B850D38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3394" y="3591309"/>
            <a:ext cx="3446268" cy="671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lang="de-DE" sz="992" b="1" i="0" smtClean="0">
                <a:gradFill flip="none" rotWithShape="1">
                  <a:gsLst>
                    <a:gs pos="100000">
                      <a:schemeClr val="accent5"/>
                    </a:gs>
                    <a:gs pos="0">
                      <a:schemeClr val="accent4"/>
                    </a:gs>
                  </a:gsLst>
                  <a:lin ang="10800000" scaled="1"/>
                  <a:tileRect/>
                </a:gra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endParaRPr lang="en-GB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721087D8-9D70-7948-AA18-038A6D909D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397" y="5925284"/>
            <a:ext cx="3446266" cy="307627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92" b="0" i="0">
                <a:latin typeface="Century Gothic" panose="020B0502020202020204" pitchFamily="34" charset="0"/>
              </a:defRPr>
            </a:lvl1pPr>
          </a:lstStyle>
          <a:p>
            <a:pPr marL="141666" marR="0" lvl="0" indent="-141666" algn="l" defTabSz="566665" rtl="0" eaLnBrk="1" fontAlgn="auto" latinLnBrk="0" hangingPunct="1">
              <a:lnSpc>
                <a:spcPct val="9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Insert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937B85A-9F1E-8C48-8580-489EFB31537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159198" y="4126510"/>
            <a:ext cx="1377916" cy="24403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92" b="0" i="0">
                <a:latin typeface="Century Gothic" panose="020B0502020202020204" pitchFamily="34" charset="0"/>
              </a:defRPr>
            </a:lvl1pPr>
          </a:lstStyle>
          <a:p>
            <a:r>
              <a:rPr lang="de-DE"/>
              <a:t>Partner Logo</a:t>
            </a:r>
          </a:p>
        </p:txBody>
      </p:sp>
      <p:pic>
        <p:nvPicPr>
          <p:cNvPr id="13" name="Graphic 4">
            <a:extLst>
              <a:ext uri="{FF2B5EF4-FFF2-40B4-BE49-F238E27FC236}">
                <a16:creationId xmlns:a16="http://schemas.microsoft.com/office/drawing/2014/main" id="{A4F633B8-8C43-4DA0-8A2D-731458CBF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4271" y="4195654"/>
            <a:ext cx="1118835" cy="2261847"/>
          </a:xfrm>
          <a:prstGeom prst="rect">
            <a:avLst/>
          </a:prstGeom>
        </p:spPr>
      </p:pic>
      <p:sp>
        <p:nvSpPr>
          <p:cNvPr id="17" name="Freihandform 21">
            <a:extLst>
              <a:ext uri="{FF2B5EF4-FFF2-40B4-BE49-F238E27FC236}">
                <a16:creationId xmlns:a16="http://schemas.microsoft.com/office/drawing/2014/main" id="{E7B04A5E-F31D-405D-A4BA-FA9773CCF9FF}"/>
              </a:ext>
            </a:extLst>
          </p:cNvPr>
          <p:cNvSpPr/>
          <p:nvPr userDrawn="1"/>
        </p:nvSpPr>
        <p:spPr>
          <a:xfrm>
            <a:off x="4825477" y="7745505"/>
            <a:ext cx="2731024" cy="2947895"/>
          </a:xfrm>
          <a:custGeom>
            <a:avLst/>
            <a:gdLst>
              <a:gd name="connsiteX0" fmla="*/ 3934483 w 5167518"/>
              <a:gd name="connsiteY0" fmla="*/ 1006 h 2956205"/>
              <a:gd name="connsiteX1" fmla="*/ 5135981 w 5167518"/>
              <a:gd name="connsiteY1" fmla="*/ 472005 h 2956205"/>
              <a:gd name="connsiteX2" fmla="*/ 5167518 w 5167518"/>
              <a:gd name="connsiteY2" fmla="*/ 502412 h 2956205"/>
              <a:gd name="connsiteX3" fmla="*/ 5167518 w 5167518"/>
              <a:gd name="connsiteY3" fmla="*/ 2956205 h 2956205"/>
              <a:gd name="connsiteX4" fmla="*/ 0 w 5167518"/>
              <a:gd name="connsiteY4" fmla="*/ 2956205 h 2956205"/>
              <a:gd name="connsiteX5" fmla="*/ 78599 w 5167518"/>
              <a:gd name="connsiteY5" fmla="*/ 2856210 h 2956205"/>
              <a:gd name="connsiteX6" fmla="*/ 215505 w 5167518"/>
              <a:gd name="connsiteY6" fmla="*/ 2714218 h 2956205"/>
              <a:gd name="connsiteX7" fmla="*/ 2554638 w 5167518"/>
              <a:gd name="connsiteY7" fmla="*/ 521145 h 2956205"/>
              <a:gd name="connsiteX8" fmla="*/ 3934483 w 5167518"/>
              <a:gd name="connsiteY8" fmla="*/ 1006 h 295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7518" h="2956205">
                <a:moveTo>
                  <a:pt x="3934483" y="1006"/>
                </a:moveTo>
                <a:cubicBezTo>
                  <a:pt x="4365706" y="14904"/>
                  <a:pt x="4792291" y="172744"/>
                  <a:pt x="5135981" y="472005"/>
                </a:cubicBezTo>
                <a:lnTo>
                  <a:pt x="5167518" y="502412"/>
                </a:lnTo>
                <a:lnTo>
                  <a:pt x="5167518" y="2956205"/>
                </a:lnTo>
                <a:lnTo>
                  <a:pt x="0" y="2956205"/>
                </a:lnTo>
                <a:lnTo>
                  <a:pt x="78599" y="2856210"/>
                </a:lnTo>
                <a:cubicBezTo>
                  <a:pt x="121351" y="2807112"/>
                  <a:pt x="166989" y="2759705"/>
                  <a:pt x="215505" y="2714218"/>
                </a:cubicBezTo>
                <a:lnTo>
                  <a:pt x="2554638" y="521145"/>
                </a:lnTo>
                <a:cubicBezTo>
                  <a:pt x="2942770" y="157249"/>
                  <a:pt x="3441656" y="-14876"/>
                  <a:pt x="3934483" y="1006"/>
                </a:cubicBezTo>
                <a:close/>
              </a:path>
            </a:pathLst>
          </a:custGeom>
          <a:solidFill>
            <a:srgbClr val="EC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750">
              <a:latin typeface="Century Gothic" panose="020B050202020202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26F2CB0-BF99-6B40-943B-FA815BB11F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3164" y="10158260"/>
            <a:ext cx="1722371" cy="233987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6CE2617-8444-9A4E-981B-0EF69339BBA2}"/>
              </a:ext>
            </a:extLst>
          </p:cNvPr>
          <p:cNvGrpSpPr/>
          <p:nvPr userDrawn="1"/>
        </p:nvGrpSpPr>
        <p:grpSpPr>
          <a:xfrm>
            <a:off x="-58722" y="-304122"/>
            <a:ext cx="3336128" cy="3292755"/>
            <a:chOff x="5183495" y="-334838"/>
            <a:chExt cx="7010092" cy="3666961"/>
          </a:xfrm>
        </p:grpSpPr>
        <p:sp>
          <p:nvSpPr>
            <p:cNvPr id="23" name="Freihandform 22">
              <a:extLst>
                <a:ext uri="{FF2B5EF4-FFF2-40B4-BE49-F238E27FC236}">
                  <a16:creationId xmlns:a16="http://schemas.microsoft.com/office/drawing/2014/main" id="{86093292-D6C4-8E48-8BDD-DEE1C0451C36}"/>
                </a:ext>
              </a:extLst>
            </p:cNvPr>
            <p:cNvSpPr/>
            <p:nvPr userDrawn="1"/>
          </p:nvSpPr>
          <p:spPr>
            <a:xfrm flipH="1">
              <a:off x="5315218" y="2462"/>
              <a:ext cx="6878369" cy="3329661"/>
            </a:xfrm>
            <a:custGeom>
              <a:avLst/>
              <a:gdLst>
                <a:gd name="connsiteX0" fmla="*/ 0 w 6878369"/>
                <a:gd name="connsiteY0" fmla="*/ 0 h 3329661"/>
                <a:gd name="connsiteX1" fmla="*/ 6878369 w 6878369"/>
                <a:gd name="connsiteY1" fmla="*/ 0 h 3329661"/>
                <a:gd name="connsiteX2" fmla="*/ 6878369 w 6878369"/>
                <a:gd name="connsiteY2" fmla="*/ 2117711 h 3329661"/>
                <a:gd name="connsiteX3" fmla="*/ 6492588 w 6878369"/>
                <a:gd name="connsiteY3" fmla="*/ 2503492 h 3329661"/>
                <a:gd name="connsiteX4" fmla="*/ 2503492 w 6878369"/>
                <a:gd name="connsiteY4" fmla="*/ 2503492 h 3329661"/>
                <a:gd name="connsiteX5" fmla="*/ 0 w 6878369"/>
                <a:gd name="connsiteY5" fmla="*/ 0 h 332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78369" h="3329661">
                  <a:moveTo>
                    <a:pt x="0" y="0"/>
                  </a:moveTo>
                  <a:lnTo>
                    <a:pt x="6878369" y="0"/>
                  </a:lnTo>
                  <a:lnTo>
                    <a:pt x="6878369" y="2117711"/>
                  </a:lnTo>
                  <a:lnTo>
                    <a:pt x="6492588" y="2503492"/>
                  </a:lnTo>
                  <a:cubicBezTo>
                    <a:pt x="5391030" y="3605051"/>
                    <a:pt x="3605050" y="3605051"/>
                    <a:pt x="2503492" y="2503492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BF5FD"/>
                </a:gs>
                <a:gs pos="78000">
                  <a:srgbClr val="F8FCFB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750">
                <a:latin typeface="Century Gothic" panose="020B0502020202020204" pitchFamily="34" charset="0"/>
              </a:endParaRPr>
            </a:p>
          </p:txBody>
        </p:sp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C2FF4DE7-E40F-9D46-BA27-E04BEE322210}"/>
                </a:ext>
              </a:extLst>
            </p:cNvPr>
            <p:cNvSpPr/>
            <p:nvPr userDrawn="1"/>
          </p:nvSpPr>
          <p:spPr>
            <a:xfrm rot="21295959" flipH="1">
              <a:off x="5183495" y="-334838"/>
              <a:ext cx="6044019" cy="3050056"/>
            </a:xfrm>
            <a:custGeom>
              <a:avLst/>
              <a:gdLst>
                <a:gd name="connsiteX0" fmla="*/ 0 w 6830200"/>
                <a:gd name="connsiteY0" fmla="*/ 0 h 2965579"/>
                <a:gd name="connsiteX1" fmla="*/ 6830200 w 6830200"/>
                <a:gd name="connsiteY1" fmla="*/ 0 h 2965579"/>
                <a:gd name="connsiteX2" fmla="*/ 6830200 w 6830200"/>
                <a:gd name="connsiteY2" fmla="*/ 792962 h 2965579"/>
                <a:gd name="connsiteX3" fmla="*/ 5255795 w 6830200"/>
                <a:gd name="connsiteY3" fmla="*/ 2367367 h 2965579"/>
                <a:gd name="connsiteX4" fmla="*/ 2367367 w 6830200"/>
                <a:gd name="connsiteY4" fmla="*/ 2367367 h 2965579"/>
                <a:gd name="connsiteX5" fmla="*/ 0 w 6830200"/>
                <a:gd name="connsiteY5" fmla="*/ 0 h 2965579"/>
                <a:gd name="connsiteX0" fmla="*/ 0 w 6830200"/>
                <a:gd name="connsiteY0" fmla="*/ 84477 h 3050056"/>
                <a:gd name="connsiteX1" fmla="*/ 6367869 w 6830200"/>
                <a:gd name="connsiteY1" fmla="*/ 0 h 3050056"/>
                <a:gd name="connsiteX2" fmla="*/ 6830200 w 6830200"/>
                <a:gd name="connsiteY2" fmla="*/ 877439 h 3050056"/>
                <a:gd name="connsiteX3" fmla="*/ 5255795 w 6830200"/>
                <a:gd name="connsiteY3" fmla="*/ 2451844 h 3050056"/>
                <a:gd name="connsiteX4" fmla="*/ 2367367 w 6830200"/>
                <a:gd name="connsiteY4" fmla="*/ 2451844 h 3050056"/>
                <a:gd name="connsiteX5" fmla="*/ 0 w 6830200"/>
                <a:gd name="connsiteY5" fmla="*/ 84477 h 3050056"/>
                <a:gd name="connsiteX0" fmla="*/ 0 w 6491403"/>
                <a:gd name="connsiteY0" fmla="*/ 84477 h 3050056"/>
                <a:gd name="connsiteX1" fmla="*/ 6367869 w 6491403"/>
                <a:gd name="connsiteY1" fmla="*/ 0 h 3050056"/>
                <a:gd name="connsiteX2" fmla="*/ 6491403 w 6491403"/>
                <a:gd name="connsiteY2" fmla="*/ 1213322 h 3050056"/>
                <a:gd name="connsiteX3" fmla="*/ 5255795 w 6491403"/>
                <a:gd name="connsiteY3" fmla="*/ 2451844 h 3050056"/>
                <a:gd name="connsiteX4" fmla="*/ 2367367 w 6491403"/>
                <a:gd name="connsiteY4" fmla="*/ 2451844 h 3050056"/>
                <a:gd name="connsiteX5" fmla="*/ 0 w 6491403"/>
                <a:gd name="connsiteY5" fmla="*/ 84477 h 3050056"/>
                <a:gd name="connsiteX0" fmla="*/ 0 w 6044019"/>
                <a:gd name="connsiteY0" fmla="*/ 531015 h 3050056"/>
                <a:gd name="connsiteX1" fmla="*/ 5920485 w 6044019"/>
                <a:gd name="connsiteY1" fmla="*/ 0 h 3050056"/>
                <a:gd name="connsiteX2" fmla="*/ 6044019 w 6044019"/>
                <a:gd name="connsiteY2" fmla="*/ 1213322 h 3050056"/>
                <a:gd name="connsiteX3" fmla="*/ 4808411 w 6044019"/>
                <a:gd name="connsiteY3" fmla="*/ 2451844 h 3050056"/>
                <a:gd name="connsiteX4" fmla="*/ 1919983 w 6044019"/>
                <a:gd name="connsiteY4" fmla="*/ 2451844 h 3050056"/>
                <a:gd name="connsiteX5" fmla="*/ 0 w 6044019"/>
                <a:gd name="connsiteY5" fmla="*/ 531015 h 305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44019" h="3050056">
                  <a:moveTo>
                    <a:pt x="0" y="531015"/>
                  </a:moveTo>
                  <a:lnTo>
                    <a:pt x="5920485" y="0"/>
                  </a:lnTo>
                  <a:lnTo>
                    <a:pt x="6044019" y="1213322"/>
                  </a:lnTo>
                  <a:lnTo>
                    <a:pt x="4808411" y="2451844"/>
                  </a:lnTo>
                  <a:cubicBezTo>
                    <a:pt x="4010794" y="3249461"/>
                    <a:pt x="2717600" y="3249461"/>
                    <a:pt x="1919983" y="2451844"/>
                  </a:cubicBezTo>
                  <a:lnTo>
                    <a:pt x="0" y="531015"/>
                  </a:lnTo>
                  <a:close/>
                </a:path>
              </a:pathLst>
            </a:custGeom>
            <a:noFill/>
            <a:ln>
              <a:solidFill>
                <a:srgbClr val="DEE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75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69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ront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1">
            <a:extLst>
              <a:ext uri="{FF2B5EF4-FFF2-40B4-BE49-F238E27FC236}">
                <a16:creationId xmlns:a16="http://schemas.microsoft.com/office/drawing/2014/main" id="{5425E345-59C1-E648-A1F5-509545444B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394" y="9818743"/>
            <a:ext cx="1073023" cy="546352"/>
          </a:xfrm>
          <a:prstGeom prst="rect">
            <a:avLst/>
          </a:prstGeom>
        </p:spPr>
        <p:txBody>
          <a:bodyPr/>
          <a:lstStyle>
            <a:lvl1pPr marL="44620" marR="0" indent="-141666" algn="l" defTabSz="566665" rtl="0" eaLnBrk="1" fontAlgn="auto" latinLnBrk="0" hangingPunct="1">
              <a:lnSpc>
                <a:spcPct val="100000"/>
              </a:lnSpc>
              <a:spcBef>
                <a:spcPts val="18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620" b="0" i="0" smtClean="0">
                <a:solidFill>
                  <a:schemeClr val="tx2"/>
                </a:solidFill>
                <a:effectLst/>
                <a:latin typeface="Century Gothic" panose="020B0502020202020204" pitchFamily="34" charset="0"/>
              </a:defRPr>
            </a:lvl1pPr>
            <a:lvl2pPr marL="142035" indent="0">
              <a:buNone/>
              <a:defRPr/>
            </a:lvl2pPr>
          </a:lstStyle>
          <a:p>
            <a:pPr lvl="0"/>
            <a:r>
              <a:rPr lang="de-DE" err="1"/>
              <a:t>Month</a:t>
            </a:r>
            <a:r>
              <a:rPr lang="de-DE"/>
              <a:t> </a:t>
            </a:r>
            <a:r>
              <a:rPr lang="de-DE" err="1"/>
              <a:t>year</a:t>
            </a:r>
            <a:endParaRPr lang="de-DE"/>
          </a:p>
        </p:txBody>
      </p:sp>
      <p:sp>
        <p:nvSpPr>
          <p:cNvPr id="12" name="Textplatzhalter 39">
            <a:extLst>
              <a:ext uri="{FF2B5EF4-FFF2-40B4-BE49-F238E27FC236}">
                <a16:creationId xmlns:a16="http://schemas.microsoft.com/office/drawing/2014/main" id="{775745BA-F2BD-B341-ABB3-667B850D38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3394" y="3591309"/>
            <a:ext cx="3446268" cy="671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lang="de-DE" sz="992" b="1" i="0" smtClean="0">
                <a:gradFill flip="none" rotWithShape="1">
                  <a:gsLst>
                    <a:gs pos="100000">
                      <a:schemeClr val="accent5"/>
                    </a:gs>
                    <a:gs pos="0">
                      <a:schemeClr val="accent4"/>
                    </a:gs>
                  </a:gsLst>
                  <a:lin ang="10800000" scaled="1"/>
                  <a:tileRect/>
                </a:gra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endParaRPr lang="en-GB"/>
          </a:p>
        </p:txBody>
      </p:sp>
      <p:pic>
        <p:nvPicPr>
          <p:cNvPr id="17" name="Graphic 4">
            <a:extLst>
              <a:ext uri="{FF2B5EF4-FFF2-40B4-BE49-F238E27FC236}">
                <a16:creationId xmlns:a16="http://schemas.microsoft.com/office/drawing/2014/main" id="{B6864069-FB12-446F-9AB4-3EA9F3A22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8249" y="3591309"/>
            <a:ext cx="1788725" cy="3616103"/>
          </a:xfrm>
          <a:prstGeom prst="rect">
            <a:avLst/>
          </a:prstGeom>
        </p:spPr>
      </p:pic>
      <p:sp>
        <p:nvSpPr>
          <p:cNvPr id="18" name="Freihandform 21">
            <a:extLst>
              <a:ext uri="{FF2B5EF4-FFF2-40B4-BE49-F238E27FC236}">
                <a16:creationId xmlns:a16="http://schemas.microsoft.com/office/drawing/2014/main" id="{48A0DDEA-6800-4789-A568-53D7DC29704C}"/>
              </a:ext>
            </a:extLst>
          </p:cNvPr>
          <p:cNvSpPr/>
          <p:nvPr userDrawn="1"/>
        </p:nvSpPr>
        <p:spPr>
          <a:xfrm>
            <a:off x="4825477" y="7745505"/>
            <a:ext cx="2731024" cy="2947895"/>
          </a:xfrm>
          <a:custGeom>
            <a:avLst/>
            <a:gdLst>
              <a:gd name="connsiteX0" fmla="*/ 3934483 w 5167518"/>
              <a:gd name="connsiteY0" fmla="*/ 1006 h 2956205"/>
              <a:gd name="connsiteX1" fmla="*/ 5135981 w 5167518"/>
              <a:gd name="connsiteY1" fmla="*/ 472005 h 2956205"/>
              <a:gd name="connsiteX2" fmla="*/ 5167518 w 5167518"/>
              <a:gd name="connsiteY2" fmla="*/ 502412 h 2956205"/>
              <a:gd name="connsiteX3" fmla="*/ 5167518 w 5167518"/>
              <a:gd name="connsiteY3" fmla="*/ 2956205 h 2956205"/>
              <a:gd name="connsiteX4" fmla="*/ 0 w 5167518"/>
              <a:gd name="connsiteY4" fmla="*/ 2956205 h 2956205"/>
              <a:gd name="connsiteX5" fmla="*/ 78599 w 5167518"/>
              <a:gd name="connsiteY5" fmla="*/ 2856210 h 2956205"/>
              <a:gd name="connsiteX6" fmla="*/ 215505 w 5167518"/>
              <a:gd name="connsiteY6" fmla="*/ 2714218 h 2956205"/>
              <a:gd name="connsiteX7" fmla="*/ 2554638 w 5167518"/>
              <a:gd name="connsiteY7" fmla="*/ 521145 h 2956205"/>
              <a:gd name="connsiteX8" fmla="*/ 3934483 w 5167518"/>
              <a:gd name="connsiteY8" fmla="*/ 1006 h 295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7518" h="2956205">
                <a:moveTo>
                  <a:pt x="3934483" y="1006"/>
                </a:moveTo>
                <a:cubicBezTo>
                  <a:pt x="4365706" y="14904"/>
                  <a:pt x="4792291" y="172744"/>
                  <a:pt x="5135981" y="472005"/>
                </a:cubicBezTo>
                <a:lnTo>
                  <a:pt x="5167518" y="502412"/>
                </a:lnTo>
                <a:lnTo>
                  <a:pt x="5167518" y="2956205"/>
                </a:lnTo>
                <a:lnTo>
                  <a:pt x="0" y="2956205"/>
                </a:lnTo>
                <a:lnTo>
                  <a:pt x="78599" y="2856210"/>
                </a:lnTo>
                <a:cubicBezTo>
                  <a:pt x="121351" y="2807112"/>
                  <a:pt x="166989" y="2759705"/>
                  <a:pt x="215505" y="2714218"/>
                </a:cubicBezTo>
                <a:lnTo>
                  <a:pt x="2554638" y="521145"/>
                </a:lnTo>
                <a:cubicBezTo>
                  <a:pt x="2942770" y="157249"/>
                  <a:pt x="3441656" y="-14876"/>
                  <a:pt x="3934483" y="1006"/>
                </a:cubicBezTo>
                <a:close/>
              </a:path>
            </a:pathLst>
          </a:custGeom>
          <a:solidFill>
            <a:srgbClr val="EC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750">
              <a:latin typeface="Century Gothic" panose="020B0502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612097E-5127-4F44-972B-30B147480F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3164" y="10158260"/>
            <a:ext cx="1722371" cy="233987"/>
          </a:xfrm>
          <a:prstGeom prst="rect">
            <a:avLst/>
          </a:prstGeom>
        </p:spPr>
      </p:pic>
      <p:sp>
        <p:nvSpPr>
          <p:cNvPr id="21" name="Textplatzhalter 21">
            <a:extLst>
              <a:ext uri="{FF2B5EF4-FFF2-40B4-BE49-F238E27FC236}">
                <a16:creationId xmlns:a16="http://schemas.microsoft.com/office/drawing/2014/main" id="{E3392915-F67E-8D49-A93A-1C5C65BB2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394" y="4282317"/>
            <a:ext cx="3446268" cy="16231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10"/>
              </a:spcBef>
              <a:buFontTx/>
              <a:buNone/>
              <a:defRPr lang="de-DE" sz="2231" b="1" i="0" smtClean="0">
                <a:gradFill flip="none" rotWithShape="1"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lin ang="10800000" scaled="1"/>
                  <a:tileRect/>
                </a:gradFill>
                <a:effectLst/>
                <a:latin typeface="Century Gothic" panose="020B0502020202020204" pitchFamily="34" charset="0"/>
              </a:defRPr>
            </a:lvl1pPr>
            <a:lvl2pPr marL="142035" indent="0">
              <a:buNone/>
              <a:defRPr/>
            </a:lvl2pPr>
          </a:lstStyle>
          <a:p>
            <a:pPr lvl="0"/>
            <a:r>
              <a:rPr lang="de-DE"/>
              <a:t>Insert Headline </a:t>
            </a:r>
            <a:r>
              <a:rPr lang="de-DE" err="1"/>
              <a:t>here</a:t>
            </a:r>
            <a:br>
              <a:rPr lang="de-DE"/>
            </a:b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endParaRPr lang="de-DE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0AAD0BAA-CD66-264F-B664-1574D9A145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397" y="5925284"/>
            <a:ext cx="3446266" cy="307627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92" b="0" i="0">
                <a:latin typeface="Century Gothic" panose="020B0502020202020204" pitchFamily="34" charset="0"/>
              </a:defRPr>
            </a:lvl1pPr>
          </a:lstStyle>
          <a:p>
            <a:pPr marL="141666" marR="0" lvl="0" indent="-141666" algn="l" defTabSz="566665" rtl="0" eaLnBrk="1" fontAlgn="auto" latinLnBrk="0" hangingPunct="1">
              <a:lnSpc>
                <a:spcPct val="9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Insert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487D0F0-5710-4143-9D7F-39B2D1F22966}"/>
              </a:ext>
            </a:extLst>
          </p:cNvPr>
          <p:cNvGrpSpPr/>
          <p:nvPr userDrawn="1"/>
        </p:nvGrpSpPr>
        <p:grpSpPr>
          <a:xfrm>
            <a:off x="-58722" y="-304122"/>
            <a:ext cx="3336128" cy="3292755"/>
            <a:chOff x="5183495" y="-334838"/>
            <a:chExt cx="7010092" cy="3666961"/>
          </a:xfrm>
        </p:grpSpPr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00375AFE-2E63-E149-B6C2-8657A8C072BE}"/>
                </a:ext>
              </a:extLst>
            </p:cNvPr>
            <p:cNvSpPr/>
            <p:nvPr userDrawn="1"/>
          </p:nvSpPr>
          <p:spPr>
            <a:xfrm flipH="1">
              <a:off x="5315218" y="2462"/>
              <a:ext cx="6878369" cy="3329661"/>
            </a:xfrm>
            <a:custGeom>
              <a:avLst/>
              <a:gdLst>
                <a:gd name="connsiteX0" fmla="*/ 0 w 6878369"/>
                <a:gd name="connsiteY0" fmla="*/ 0 h 3329661"/>
                <a:gd name="connsiteX1" fmla="*/ 6878369 w 6878369"/>
                <a:gd name="connsiteY1" fmla="*/ 0 h 3329661"/>
                <a:gd name="connsiteX2" fmla="*/ 6878369 w 6878369"/>
                <a:gd name="connsiteY2" fmla="*/ 2117711 h 3329661"/>
                <a:gd name="connsiteX3" fmla="*/ 6492588 w 6878369"/>
                <a:gd name="connsiteY3" fmla="*/ 2503492 h 3329661"/>
                <a:gd name="connsiteX4" fmla="*/ 2503492 w 6878369"/>
                <a:gd name="connsiteY4" fmla="*/ 2503492 h 3329661"/>
                <a:gd name="connsiteX5" fmla="*/ 0 w 6878369"/>
                <a:gd name="connsiteY5" fmla="*/ 0 h 332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78369" h="3329661">
                  <a:moveTo>
                    <a:pt x="0" y="0"/>
                  </a:moveTo>
                  <a:lnTo>
                    <a:pt x="6878369" y="0"/>
                  </a:lnTo>
                  <a:lnTo>
                    <a:pt x="6878369" y="2117711"/>
                  </a:lnTo>
                  <a:lnTo>
                    <a:pt x="6492588" y="2503492"/>
                  </a:lnTo>
                  <a:cubicBezTo>
                    <a:pt x="5391030" y="3605051"/>
                    <a:pt x="3605050" y="3605051"/>
                    <a:pt x="2503492" y="2503492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BF5FD"/>
                </a:gs>
                <a:gs pos="78000">
                  <a:srgbClr val="F8FCFB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750">
                <a:latin typeface="Century Gothic" panose="020B0502020202020204" pitchFamily="34" charset="0"/>
              </a:endParaRPr>
            </a:p>
          </p:txBody>
        </p:sp>
        <p:sp>
          <p:nvSpPr>
            <p:cNvPr id="25" name="Freihandform 24">
              <a:extLst>
                <a:ext uri="{FF2B5EF4-FFF2-40B4-BE49-F238E27FC236}">
                  <a16:creationId xmlns:a16="http://schemas.microsoft.com/office/drawing/2014/main" id="{FDD7BCD4-F381-B54F-946C-DE3E35A0EAAF}"/>
                </a:ext>
              </a:extLst>
            </p:cNvPr>
            <p:cNvSpPr/>
            <p:nvPr userDrawn="1"/>
          </p:nvSpPr>
          <p:spPr>
            <a:xfrm rot="21295959" flipH="1">
              <a:off x="5183495" y="-334838"/>
              <a:ext cx="6044019" cy="3050056"/>
            </a:xfrm>
            <a:custGeom>
              <a:avLst/>
              <a:gdLst>
                <a:gd name="connsiteX0" fmla="*/ 0 w 6830200"/>
                <a:gd name="connsiteY0" fmla="*/ 0 h 2965579"/>
                <a:gd name="connsiteX1" fmla="*/ 6830200 w 6830200"/>
                <a:gd name="connsiteY1" fmla="*/ 0 h 2965579"/>
                <a:gd name="connsiteX2" fmla="*/ 6830200 w 6830200"/>
                <a:gd name="connsiteY2" fmla="*/ 792962 h 2965579"/>
                <a:gd name="connsiteX3" fmla="*/ 5255795 w 6830200"/>
                <a:gd name="connsiteY3" fmla="*/ 2367367 h 2965579"/>
                <a:gd name="connsiteX4" fmla="*/ 2367367 w 6830200"/>
                <a:gd name="connsiteY4" fmla="*/ 2367367 h 2965579"/>
                <a:gd name="connsiteX5" fmla="*/ 0 w 6830200"/>
                <a:gd name="connsiteY5" fmla="*/ 0 h 2965579"/>
                <a:gd name="connsiteX0" fmla="*/ 0 w 6830200"/>
                <a:gd name="connsiteY0" fmla="*/ 84477 h 3050056"/>
                <a:gd name="connsiteX1" fmla="*/ 6367869 w 6830200"/>
                <a:gd name="connsiteY1" fmla="*/ 0 h 3050056"/>
                <a:gd name="connsiteX2" fmla="*/ 6830200 w 6830200"/>
                <a:gd name="connsiteY2" fmla="*/ 877439 h 3050056"/>
                <a:gd name="connsiteX3" fmla="*/ 5255795 w 6830200"/>
                <a:gd name="connsiteY3" fmla="*/ 2451844 h 3050056"/>
                <a:gd name="connsiteX4" fmla="*/ 2367367 w 6830200"/>
                <a:gd name="connsiteY4" fmla="*/ 2451844 h 3050056"/>
                <a:gd name="connsiteX5" fmla="*/ 0 w 6830200"/>
                <a:gd name="connsiteY5" fmla="*/ 84477 h 3050056"/>
                <a:gd name="connsiteX0" fmla="*/ 0 w 6491403"/>
                <a:gd name="connsiteY0" fmla="*/ 84477 h 3050056"/>
                <a:gd name="connsiteX1" fmla="*/ 6367869 w 6491403"/>
                <a:gd name="connsiteY1" fmla="*/ 0 h 3050056"/>
                <a:gd name="connsiteX2" fmla="*/ 6491403 w 6491403"/>
                <a:gd name="connsiteY2" fmla="*/ 1213322 h 3050056"/>
                <a:gd name="connsiteX3" fmla="*/ 5255795 w 6491403"/>
                <a:gd name="connsiteY3" fmla="*/ 2451844 h 3050056"/>
                <a:gd name="connsiteX4" fmla="*/ 2367367 w 6491403"/>
                <a:gd name="connsiteY4" fmla="*/ 2451844 h 3050056"/>
                <a:gd name="connsiteX5" fmla="*/ 0 w 6491403"/>
                <a:gd name="connsiteY5" fmla="*/ 84477 h 3050056"/>
                <a:gd name="connsiteX0" fmla="*/ 0 w 6044019"/>
                <a:gd name="connsiteY0" fmla="*/ 531015 h 3050056"/>
                <a:gd name="connsiteX1" fmla="*/ 5920485 w 6044019"/>
                <a:gd name="connsiteY1" fmla="*/ 0 h 3050056"/>
                <a:gd name="connsiteX2" fmla="*/ 6044019 w 6044019"/>
                <a:gd name="connsiteY2" fmla="*/ 1213322 h 3050056"/>
                <a:gd name="connsiteX3" fmla="*/ 4808411 w 6044019"/>
                <a:gd name="connsiteY3" fmla="*/ 2451844 h 3050056"/>
                <a:gd name="connsiteX4" fmla="*/ 1919983 w 6044019"/>
                <a:gd name="connsiteY4" fmla="*/ 2451844 h 3050056"/>
                <a:gd name="connsiteX5" fmla="*/ 0 w 6044019"/>
                <a:gd name="connsiteY5" fmla="*/ 531015 h 305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44019" h="3050056">
                  <a:moveTo>
                    <a:pt x="0" y="531015"/>
                  </a:moveTo>
                  <a:lnTo>
                    <a:pt x="5920485" y="0"/>
                  </a:lnTo>
                  <a:lnTo>
                    <a:pt x="6044019" y="1213322"/>
                  </a:lnTo>
                  <a:lnTo>
                    <a:pt x="4808411" y="2451844"/>
                  </a:lnTo>
                  <a:cubicBezTo>
                    <a:pt x="4010794" y="3249461"/>
                    <a:pt x="2717600" y="3249461"/>
                    <a:pt x="1919983" y="2451844"/>
                  </a:cubicBezTo>
                  <a:lnTo>
                    <a:pt x="0" y="531015"/>
                  </a:lnTo>
                  <a:close/>
                </a:path>
              </a:pathLst>
            </a:custGeom>
            <a:noFill/>
            <a:ln>
              <a:solidFill>
                <a:srgbClr val="DEE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75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84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ont page with her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1">
            <a:extLst>
              <a:ext uri="{FF2B5EF4-FFF2-40B4-BE49-F238E27FC236}">
                <a16:creationId xmlns:a16="http://schemas.microsoft.com/office/drawing/2014/main" id="{5425E345-59C1-E648-A1F5-509545444B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394" y="9818743"/>
            <a:ext cx="1073023" cy="546352"/>
          </a:xfrm>
          <a:prstGeom prst="rect">
            <a:avLst/>
          </a:prstGeom>
        </p:spPr>
        <p:txBody>
          <a:bodyPr/>
          <a:lstStyle>
            <a:lvl1pPr marL="44620" marR="0" indent="-141666" algn="l" defTabSz="566665" rtl="0" eaLnBrk="1" fontAlgn="auto" latinLnBrk="0" hangingPunct="1">
              <a:lnSpc>
                <a:spcPct val="100000"/>
              </a:lnSpc>
              <a:spcBef>
                <a:spcPts val="18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620" b="0" i="0" smtClean="0">
                <a:solidFill>
                  <a:schemeClr val="tx2"/>
                </a:solidFill>
                <a:effectLst/>
                <a:latin typeface="Century Gothic" panose="020B0502020202020204" pitchFamily="34" charset="0"/>
              </a:defRPr>
            </a:lvl1pPr>
            <a:lvl2pPr marL="142035" indent="0">
              <a:buNone/>
              <a:defRPr/>
            </a:lvl2pPr>
          </a:lstStyle>
          <a:p>
            <a:pPr lvl="0"/>
            <a:r>
              <a:rPr lang="de-DE" err="1"/>
              <a:t>Month</a:t>
            </a:r>
            <a:r>
              <a:rPr lang="de-DE"/>
              <a:t> </a:t>
            </a:r>
            <a:r>
              <a:rPr lang="de-DE" err="1"/>
              <a:t>year</a:t>
            </a:r>
            <a:endParaRPr lang="de-DE"/>
          </a:p>
        </p:txBody>
      </p:sp>
      <p:sp>
        <p:nvSpPr>
          <p:cNvPr id="12" name="Textplatzhalter 39">
            <a:extLst>
              <a:ext uri="{FF2B5EF4-FFF2-40B4-BE49-F238E27FC236}">
                <a16:creationId xmlns:a16="http://schemas.microsoft.com/office/drawing/2014/main" id="{775745BA-F2BD-B341-ABB3-667B850D38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3394" y="3591309"/>
            <a:ext cx="3446268" cy="671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lang="de-DE" sz="992" b="1" i="0" smtClean="0">
                <a:gradFill flip="none" rotWithShape="1">
                  <a:gsLst>
                    <a:gs pos="100000">
                      <a:schemeClr val="accent5"/>
                    </a:gs>
                    <a:gs pos="0">
                      <a:schemeClr val="accent4"/>
                    </a:gs>
                  </a:gsLst>
                  <a:lin ang="10800000" scaled="1"/>
                  <a:tileRect/>
                </a:gra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endParaRPr lang="en-GB"/>
          </a:p>
        </p:txBody>
      </p:sp>
      <p:sp>
        <p:nvSpPr>
          <p:cNvPr id="18" name="Freihandform 21">
            <a:extLst>
              <a:ext uri="{FF2B5EF4-FFF2-40B4-BE49-F238E27FC236}">
                <a16:creationId xmlns:a16="http://schemas.microsoft.com/office/drawing/2014/main" id="{48A0DDEA-6800-4789-A568-53D7DC29704C}"/>
              </a:ext>
            </a:extLst>
          </p:cNvPr>
          <p:cNvSpPr/>
          <p:nvPr userDrawn="1"/>
        </p:nvSpPr>
        <p:spPr>
          <a:xfrm>
            <a:off x="4825477" y="7745505"/>
            <a:ext cx="2731024" cy="2947895"/>
          </a:xfrm>
          <a:custGeom>
            <a:avLst/>
            <a:gdLst>
              <a:gd name="connsiteX0" fmla="*/ 3934483 w 5167518"/>
              <a:gd name="connsiteY0" fmla="*/ 1006 h 2956205"/>
              <a:gd name="connsiteX1" fmla="*/ 5135981 w 5167518"/>
              <a:gd name="connsiteY1" fmla="*/ 472005 h 2956205"/>
              <a:gd name="connsiteX2" fmla="*/ 5167518 w 5167518"/>
              <a:gd name="connsiteY2" fmla="*/ 502412 h 2956205"/>
              <a:gd name="connsiteX3" fmla="*/ 5167518 w 5167518"/>
              <a:gd name="connsiteY3" fmla="*/ 2956205 h 2956205"/>
              <a:gd name="connsiteX4" fmla="*/ 0 w 5167518"/>
              <a:gd name="connsiteY4" fmla="*/ 2956205 h 2956205"/>
              <a:gd name="connsiteX5" fmla="*/ 78599 w 5167518"/>
              <a:gd name="connsiteY5" fmla="*/ 2856210 h 2956205"/>
              <a:gd name="connsiteX6" fmla="*/ 215505 w 5167518"/>
              <a:gd name="connsiteY6" fmla="*/ 2714218 h 2956205"/>
              <a:gd name="connsiteX7" fmla="*/ 2554638 w 5167518"/>
              <a:gd name="connsiteY7" fmla="*/ 521145 h 2956205"/>
              <a:gd name="connsiteX8" fmla="*/ 3934483 w 5167518"/>
              <a:gd name="connsiteY8" fmla="*/ 1006 h 295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7518" h="2956205">
                <a:moveTo>
                  <a:pt x="3934483" y="1006"/>
                </a:moveTo>
                <a:cubicBezTo>
                  <a:pt x="4365706" y="14904"/>
                  <a:pt x="4792291" y="172744"/>
                  <a:pt x="5135981" y="472005"/>
                </a:cubicBezTo>
                <a:lnTo>
                  <a:pt x="5167518" y="502412"/>
                </a:lnTo>
                <a:lnTo>
                  <a:pt x="5167518" y="2956205"/>
                </a:lnTo>
                <a:lnTo>
                  <a:pt x="0" y="2956205"/>
                </a:lnTo>
                <a:lnTo>
                  <a:pt x="78599" y="2856210"/>
                </a:lnTo>
                <a:cubicBezTo>
                  <a:pt x="121351" y="2807112"/>
                  <a:pt x="166989" y="2759705"/>
                  <a:pt x="215505" y="2714218"/>
                </a:cubicBezTo>
                <a:lnTo>
                  <a:pt x="2554638" y="521145"/>
                </a:lnTo>
                <a:cubicBezTo>
                  <a:pt x="2942770" y="157249"/>
                  <a:pt x="3441656" y="-14876"/>
                  <a:pt x="3934483" y="1006"/>
                </a:cubicBezTo>
                <a:close/>
              </a:path>
            </a:pathLst>
          </a:custGeom>
          <a:solidFill>
            <a:srgbClr val="EC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750">
              <a:latin typeface="Century Gothic" panose="020B0502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612097E-5127-4F44-972B-30B147480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3164" y="10158260"/>
            <a:ext cx="1722371" cy="233987"/>
          </a:xfrm>
          <a:prstGeom prst="rect">
            <a:avLst/>
          </a:prstGeom>
        </p:spPr>
      </p:pic>
      <p:sp>
        <p:nvSpPr>
          <p:cNvPr id="21" name="Textplatzhalter 21">
            <a:extLst>
              <a:ext uri="{FF2B5EF4-FFF2-40B4-BE49-F238E27FC236}">
                <a16:creationId xmlns:a16="http://schemas.microsoft.com/office/drawing/2014/main" id="{E3392915-F67E-8D49-A93A-1C5C65BB2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394" y="4282317"/>
            <a:ext cx="3446268" cy="16231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10"/>
              </a:spcBef>
              <a:buFontTx/>
              <a:buNone/>
              <a:defRPr lang="de-DE" sz="2231" b="1" i="0" smtClean="0">
                <a:gradFill flip="none" rotWithShape="1"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lin ang="10800000" scaled="1"/>
                  <a:tileRect/>
                </a:gradFill>
                <a:effectLst/>
                <a:latin typeface="Century Gothic" panose="020B0502020202020204" pitchFamily="34" charset="0"/>
              </a:defRPr>
            </a:lvl1pPr>
            <a:lvl2pPr marL="142035" indent="0">
              <a:buNone/>
              <a:defRPr/>
            </a:lvl2pPr>
          </a:lstStyle>
          <a:p>
            <a:pPr lvl="0"/>
            <a:r>
              <a:rPr lang="de-DE"/>
              <a:t>Insert Headline </a:t>
            </a:r>
            <a:r>
              <a:rPr lang="de-DE" err="1"/>
              <a:t>here</a:t>
            </a:r>
            <a:br>
              <a:rPr lang="de-DE"/>
            </a:b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endParaRPr lang="de-DE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0AAD0BAA-CD66-264F-B664-1574D9A145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397" y="5925284"/>
            <a:ext cx="3446266" cy="307627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92" b="0" i="0">
                <a:latin typeface="Century Gothic" panose="020B0502020202020204" pitchFamily="34" charset="0"/>
              </a:defRPr>
            </a:lvl1pPr>
          </a:lstStyle>
          <a:p>
            <a:pPr marL="141666" marR="0" lvl="0" indent="-141666" algn="l" defTabSz="566665" rtl="0" eaLnBrk="1" fontAlgn="auto" latinLnBrk="0" hangingPunct="1">
              <a:lnSpc>
                <a:spcPct val="9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Insert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487D0F0-5710-4143-9D7F-39B2D1F22966}"/>
              </a:ext>
            </a:extLst>
          </p:cNvPr>
          <p:cNvGrpSpPr/>
          <p:nvPr userDrawn="1"/>
        </p:nvGrpSpPr>
        <p:grpSpPr>
          <a:xfrm>
            <a:off x="-58722" y="-304122"/>
            <a:ext cx="3336128" cy="3292755"/>
            <a:chOff x="5183495" y="-334838"/>
            <a:chExt cx="7010092" cy="3666961"/>
          </a:xfrm>
        </p:grpSpPr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00375AFE-2E63-E149-B6C2-8657A8C072BE}"/>
                </a:ext>
              </a:extLst>
            </p:cNvPr>
            <p:cNvSpPr/>
            <p:nvPr userDrawn="1"/>
          </p:nvSpPr>
          <p:spPr>
            <a:xfrm flipH="1">
              <a:off x="5315218" y="2462"/>
              <a:ext cx="6878369" cy="3329661"/>
            </a:xfrm>
            <a:custGeom>
              <a:avLst/>
              <a:gdLst>
                <a:gd name="connsiteX0" fmla="*/ 0 w 6878369"/>
                <a:gd name="connsiteY0" fmla="*/ 0 h 3329661"/>
                <a:gd name="connsiteX1" fmla="*/ 6878369 w 6878369"/>
                <a:gd name="connsiteY1" fmla="*/ 0 h 3329661"/>
                <a:gd name="connsiteX2" fmla="*/ 6878369 w 6878369"/>
                <a:gd name="connsiteY2" fmla="*/ 2117711 h 3329661"/>
                <a:gd name="connsiteX3" fmla="*/ 6492588 w 6878369"/>
                <a:gd name="connsiteY3" fmla="*/ 2503492 h 3329661"/>
                <a:gd name="connsiteX4" fmla="*/ 2503492 w 6878369"/>
                <a:gd name="connsiteY4" fmla="*/ 2503492 h 3329661"/>
                <a:gd name="connsiteX5" fmla="*/ 0 w 6878369"/>
                <a:gd name="connsiteY5" fmla="*/ 0 h 332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78369" h="3329661">
                  <a:moveTo>
                    <a:pt x="0" y="0"/>
                  </a:moveTo>
                  <a:lnTo>
                    <a:pt x="6878369" y="0"/>
                  </a:lnTo>
                  <a:lnTo>
                    <a:pt x="6878369" y="2117711"/>
                  </a:lnTo>
                  <a:lnTo>
                    <a:pt x="6492588" y="2503492"/>
                  </a:lnTo>
                  <a:cubicBezTo>
                    <a:pt x="5391030" y="3605051"/>
                    <a:pt x="3605050" y="3605051"/>
                    <a:pt x="2503492" y="2503492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BF5FD"/>
                </a:gs>
                <a:gs pos="78000">
                  <a:srgbClr val="F8FCFB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750">
                <a:latin typeface="Century Gothic" panose="020B0502020202020204" pitchFamily="34" charset="0"/>
              </a:endParaRPr>
            </a:p>
          </p:txBody>
        </p:sp>
        <p:sp>
          <p:nvSpPr>
            <p:cNvPr id="25" name="Freihandform 24">
              <a:extLst>
                <a:ext uri="{FF2B5EF4-FFF2-40B4-BE49-F238E27FC236}">
                  <a16:creationId xmlns:a16="http://schemas.microsoft.com/office/drawing/2014/main" id="{FDD7BCD4-F381-B54F-946C-DE3E35A0EAAF}"/>
                </a:ext>
              </a:extLst>
            </p:cNvPr>
            <p:cNvSpPr/>
            <p:nvPr userDrawn="1"/>
          </p:nvSpPr>
          <p:spPr>
            <a:xfrm rot="21295959" flipH="1">
              <a:off x="5183495" y="-334838"/>
              <a:ext cx="6044019" cy="3050056"/>
            </a:xfrm>
            <a:custGeom>
              <a:avLst/>
              <a:gdLst>
                <a:gd name="connsiteX0" fmla="*/ 0 w 6830200"/>
                <a:gd name="connsiteY0" fmla="*/ 0 h 2965579"/>
                <a:gd name="connsiteX1" fmla="*/ 6830200 w 6830200"/>
                <a:gd name="connsiteY1" fmla="*/ 0 h 2965579"/>
                <a:gd name="connsiteX2" fmla="*/ 6830200 w 6830200"/>
                <a:gd name="connsiteY2" fmla="*/ 792962 h 2965579"/>
                <a:gd name="connsiteX3" fmla="*/ 5255795 w 6830200"/>
                <a:gd name="connsiteY3" fmla="*/ 2367367 h 2965579"/>
                <a:gd name="connsiteX4" fmla="*/ 2367367 w 6830200"/>
                <a:gd name="connsiteY4" fmla="*/ 2367367 h 2965579"/>
                <a:gd name="connsiteX5" fmla="*/ 0 w 6830200"/>
                <a:gd name="connsiteY5" fmla="*/ 0 h 2965579"/>
                <a:gd name="connsiteX0" fmla="*/ 0 w 6830200"/>
                <a:gd name="connsiteY0" fmla="*/ 84477 h 3050056"/>
                <a:gd name="connsiteX1" fmla="*/ 6367869 w 6830200"/>
                <a:gd name="connsiteY1" fmla="*/ 0 h 3050056"/>
                <a:gd name="connsiteX2" fmla="*/ 6830200 w 6830200"/>
                <a:gd name="connsiteY2" fmla="*/ 877439 h 3050056"/>
                <a:gd name="connsiteX3" fmla="*/ 5255795 w 6830200"/>
                <a:gd name="connsiteY3" fmla="*/ 2451844 h 3050056"/>
                <a:gd name="connsiteX4" fmla="*/ 2367367 w 6830200"/>
                <a:gd name="connsiteY4" fmla="*/ 2451844 h 3050056"/>
                <a:gd name="connsiteX5" fmla="*/ 0 w 6830200"/>
                <a:gd name="connsiteY5" fmla="*/ 84477 h 3050056"/>
                <a:gd name="connsiteX0" fmla="*/ 0 w 6491403"/>
                <a:gd name="connsiteY0" fmla="*/ 84477 h 3050056"/>
                <a:gd name="connsiteX1" fmla="*/ 6367869 w 6491403"/>
                <a:gd name="connsiteY1" fmla="*/ 0 h 3050056"/>
                <a:gd name="connsiteX2" fmla="*/ 6491403 w 6491403"/>
                <a:gd name="connsiteY2" fmla="*/ 1213322 h 3050056"/>
                <a:gd name="connsiteX3" fmla="*/ 5255795 w 6491403"/>
                <a:gd name="connsiteY3" fmla="*/ 2451844 h 3050056"/>
                <a:gd name="connsiteX4" fmla="*/ 2367367 w 6491403"/>
                <a:gd name="connsiteY4" fmla="*/ 2451844 h 3050056"/>
                <a:gd name="connsiteX5" fmla="*/ 0 w 6491403"/>
                <a:gd name="connsiteY5" fmla="*/ 84477 h 3050056"/>
                <a:gd name="connsiteX0" fmla="*/ 0 w 6044019"/>
                <a:gd name="connsiteY0" fmla="*/ 531015 h 3050056"/>
                <a:gd name="connsiteX1" fmla="*/ 5920485 w 6044019"/>
                <a:gd name="connsiteY1" fmla="*/ 0 h 3050056"/>
                <a:gd name="connsiteX2" fmla="*/ 6044019 w 6044019"/>
                <a:gd name="connsiteY2" fmla="*/ 1213322 h 3050056"/>
                <a:gd name="connsiteX3" fmla="*/ 4808411 w 6044019"/>
                <a:gd name="connsiteY3" fmla="*/ 2451844 h 3050056"/>
                <a:gd name="connsiteX4" fmla="*/ 1919983 w 6044019"/>
                <a:gd name="connsiteY4" fmla="*/ 2451844 h 3050056"/>
                <a:gd name="connsiteX5" fmla="*/ 0 w 6044019"/>
                <a:gd name="connsiteY5" fmla="*/ 531015 h 305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44019" h="3050056">
                  <a:moveTo>
                    <a:pt x="0" y="531015"/>
                  </a:moveTo>
                  <a:lnTo>
                    <a:pt x="5920485" y="0"/>
                  </a:lnTo>
                  <a:lnTo>
                    <a:pt x="6044019" y="1213322"/>
                  </a:lnTo>
                  <a:lnTo>
                    <a:pt x="4808411" y="2451844"/>
                  </a:lnTo>
                  <a:cubicBezTo>
                    <a:pt x="4010794" y="3249461"/>
                    <a:pt x="2717600" y="3249461"/>
                    <a:pt x="1919983" y="2451844"/>
                  </a:cubicBezTo>
                  <a:lnTo>
                    <a:pt x="0" y="531015"/>
                  </a:lnTo>
                  <a:close/>
                </a:path>
              </a:pathLst>
            </a:custGeom>
            <a:noFill/>
            <a:ln>
              <a:solidFill>
                <a:srgbClr val="DEE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750"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0C333174-DAA2-4643-8198-5334B3C075D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59764" y="3509843"/>
            <a:ext cx="2930833" cy="5532341"/>
          </a:xfrm>
          <a:prstGeom prst="rect">
            <a:avLst/>
          </a:prstGeom>
        </p:spPr>
        <p:txBody>
          <a:bodyPr/>
          <a:lstStyle>
            <a:lvl1pPr>
              <a:defRPr sz="1488" b="0" i="0">
                <a:latin typeface="Century Gothic" panose="020B0502020202020204" pitchFamily="34" charset="0"/>
              </a:defRPr>
            </a:lvl1pPr>
          </a:lstStyle>
          <a:p>
            <a:r>
              <a:rPr lang="de-DE"/>
              <a:t>Hero </a:t>
            </a:r>
            <a:r>
              <a:rPr lang="de-DE" err="1"/>
              <a:t>Placeholder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341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B3B71CA-A9E1-4B89-BAB7-B271B764BF40}"/>
              </a:ext>
            </a:extLst>
          </p:cNvPr>
          <p:cNvGrpSpPr/>
          <p:nvPr userDrawn="1"/>
        </p:nvGrpSpPr>
        <p:grpSpPr>
          <a:xfrm>
            <a:off x="-103430" y="-440210"/>
            <a:ext cx="4763661" cy="4701728"/>
            <a:chOff x="5183495" y="-334838"/>
            <a:chExt cx="7010092" cy="3666961"/>
          </a:xfrm>
        </p:grpSpPr>
        <p:sp>
          <p:nvSpPr>
            <p:cNvPr id="10" name="Freihandform 29">
              <a:extLst>
                <a:ext uri="{FF2B5EF4-FFF2-40B4-BE49-F238E27FC236}">
                  <a16:creationId xmlns:a16="http://schemas.microsoft.com/office/drawing/2014/main" id="{873369BD-F9E7-4AAE-925B-8079AC3A5158}"/>
                </a:ext>
              </a:extLst>
            </p:cNvPr>
            <p:cNvSpPr/>
            <p:nvPr userDrawn="1"/>
          </p:nvSpPr>
          <p:spPr>
            <a:xfrm flipH="1">
              <a:off x="5315218" y="2462"/>
              <a:ext cx="6878369" cy="3329661"/>
            </a:xfrm>
            <a:custGeom>
              <a:avLst/>
              <a:gdLst>
                <a:gd name="connsiteX0" fmla="*/ 0 w 6878369"/>
                <a:gd name="connsiteY0" fmla="*/ 0 h 3329661"/>
                <a:gd name="connsiteX1" fmla="*/ 6878369 w 6878369"/>
                <a:gd name="connsiteY1" fmla="*/ 0 h 3329661"/>
                <a:gd name="connsiteX2" fmla="*/ 6878369 w 6878369"/>
                <a:gd name="connsiteY2" fmla="*/ 2117711 h 3329661"/>
                <a:gd name="connsiteX3" fmla="*/ 6492588 w 6878369"/>
                <a:gd name="connsiteY3" fmla="*/ 2503492 h 3329661"/>
                <a:gd name="connsiteX4" fmla="*/ 2503492 w 6878369"/>
                <a:gd name="connsiteY4" fmla="*/ 2503492 h 3329661"/>
                <a:gd name="connsiteX5" fmla="*/ 0 w 6878369"/>
                <a:gd name="connsiteY5" fmla="*/ 0 h 332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78369" h="3329661">
                  <a:moveTo>
                    <a:pt x="0" y="0"/>
                  </a:moveTo>
                  <a:lnTo>
                    <a:pt x="6878369" y="0"/>
                  </a:lnTo>
                  <a:lnTo>
                    <a:pt x="6878369" y="2117711"/>
                  </a:lnTo>
                  <a:lnTo>
                    <a:pt x="6492588" y="2503492"/>
                  </a:lnTo>
                  <a:cubicBezTo>
                    <a:pt x="5391030" y="3605051"/>
                    <a:pt x="3605050" y="3605051"/>
                    <a:pt x="2503492" y="2503492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BF5FD"/>
                </a:gs>
                <a:gs pos="78000">
                  <a:srgbClr val="F8FCFB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750">
                <a:latin typeface="Century Gothic" panose="020B0502020202020204" pitchFamily="34" charset="0"/>
              </a:endParaRPr>
            </a:p>
          </p:txBody>
        </p:sp>
        <p:sp>
          <p:nvSpPr>
            <p:cNvPr id="11" name="Freihandform 30">
              <a:extLst>
                <a:ext uri="{FF2B5EF4-FFF2-40B4-BE49-F238E27FC236}">
                  <a16:creationId xmlns:a16="http://schemas.microsoft.com/office/drawing/2014/main" id="{4F6B558C-5801-4238-97C4-D41C817C9B5A}"/>
                </a:ext>
              </a:extLst>
            </p:cNvPr>
            <p:cNvSpPr/>
            <p:nvPr userDrawn="1"/>
          </p:nvSpPr>
          <p:spPr>
            <a:xfrm rot="21295959" flipH="1">
              <a:off x="5183495" y="-334838"/>
              <a:ext cx="6044019" cy="3050056"/>
            </a:xfrm>
            <a:custGeom>
              <a:avLst/>
              <a:gdLst>
                <a:gd name="connsiteX0" fmla="*/ 0 w 6830200"/>
                <a:gd name="connsiteY0" fmla="*/ 0 h 2965579"/>
                <a:gd name="connsiteX1" fmla="*/ 6830200 w 6830200"/>
                <a:gd name="connsiteY1" fmla="*/ 0 h 2965579"/>
                <a:gd name="connsiteX2" fmla="*/ 6830200 w 6830200"/>
                <a:gd name="connsiteY2" fmla="*/ 792962 h 2965579"/>
                <a:gd name="connsiteX3" fmla="*/ 5255795 w 6830200"/>
                <a:gd name="connsiteY3" fmla="*/ 2367367 h 2965579"/>
                <a:gd name="connsiteX4" fmla="*/ 2367367 w 6830200"/>
                <a:gd name="connsiteY4" fmla="*/ 2367367 h 2965579"/>
                <a:gd name="connsiteX5" fmla="*/ 0 w 6830200"/>
                <a:gd name="connsiteY5" fmla="*/ 0 h 2965579"/>
                <a:gd name="connsiteX0" fmla="*/ 0 w 6830200"/>
                <a:gd name="connsiteY0" fmla="*/ 84477 h 3050056"/>
                <a:gd name="connsiteX1" fmla="*/ 6367869 w 6830200"/>
                <a:gd name="connsiteY1" fmla="*/ 0 h 3050056"/>
                <a:gd name="connsiteX2" fmla="*/ 6830200 w 6830200"/>
                <a:gd name="connsiteY2" fmla="*/ 877439 h 3050056"/>
                <a:gd name="connsiteX3" fmla="*/ 5255795 w 6830200"/>
                <a:gd name="connsiteY3" fmla="*/ 2451844 h 3050056"/>
                <a:gd name="connsiteX4" fmla="*/ 2367367 w 6830200"/>
                <a:gd name="connsiteY4" fmla="*/ 2451844 h 3050056"/>
                <a:gd name="connsiteX5" fmla="*/ 0 w 6830200"/>
                <a:gd name="connsiteY5" fmla="*/ 84477 h 3050056"/>
                <a:gd name="connsiteX0" fmla="*/ 0 w 6491403"/>
                <a:gd name="connsiteY0" fmla="*/ 84477 h 3050056"/>
                <a:gd name="connsiteX1" fmla="*/ 6367869 w 6491403"/>
                <a:gd name="connsiteY1" fmla="*/ 0 h 3050056"/>
                <a:gd name="connsiteX2" fmla="*/ 6491403 w 6491403"/>
                <a:gd name="connsiteY2" fmla="*/ 1213322 h 3050056"/>
                <a:gd name="connsiteX3" fmla="*/ 5255795 w 6491403"/>
                <a:gd name="connsiteY3" fmla="*/ 2451844 h 3050056"/>
                <a:gd name="connsiteX4" fmla="*/ 2367367 w 6491403"/>
                <a:gd name="connsiteY4" fmla="*/ 2451844 h 3050056"/>
                <a:gd name="connsiteX5" fmla="*/ 0 w 6491403"/>
                <a:gd name="connsiteY5" fmla="*/ 84477 h 3050056"/>
                <a:gd name="connsiteX0" fmla="*/ 0 w 6044019"/>
                <a:gd name="connsiteY0" fmla="*/ 531015 h 3050056"/>
                <a:gd name="connsiteX1" fmla="*/ 5920485 w 6044019"/>
                <a:gd name="connsiteY1" fmla="*/ 0 h 3050056"/>
                <a:gd name="connsiteX2" fmla="*/ 6044019 w 6044019"/>
                <a:gd name="connsiteY2" fmla="*/ 1213322 h 3050056"/>
                <a:gd name="connsiteX3" fmla="*/ 4808411 w 6044019"/>
                <a:gd name="connsiteY3" fmla="*/ 2451844 h 3050056"/>
                <a:gd name="connsiteX4" fmla="*/ 1919983 w 6044019"/>
                <a:gd name="connsiteY4" fmla="*/ 2451844 h 3050056"/>
                <a:gd name="connsiteX5" fmla="*/ 0 w 6044019"/>
                <a:gd name="connsiteY5" fmla="*/ 531015 h 305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44019" h="3050056">
                  <a:moveTo>
                    <a:pt x="0" y="531015"/>
                  </a:moveTo>
                  <a:lnTo>
                    <a:pt x="5920485" y="0"/>
                  </a:lnTo>
                  <a:lnTo>
                    <a:pt x="6044019" y="1213322"/>
                  </a:lnTo>
                  <a:lnTo>
                    <a:pt x="4808411" y="2451844"/>
                  </a:lnTo>
                  <a:cubicBezTo>
                    <a:pt x="4010794" y="3249461"/>
                    <a:pt x="2717600" y="3249461"/>
                    <a:pt x="1919983" y="2451844"/>
                  </a:cubicBezTo>
                  <a:lnTo>
                    <a:pt x="0" y="531015"/>
                  </a:lnTo>
                  <a:close/>
                </a:path>
              </a:pathLst>
            </a:custGeom>
            <a:noFill/>
            <a:ln>
              <a:solidFill>
                <a:srgbClr val="DEE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750"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CFDA47D2-D5BA-4900-A725-032993FF5D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265" y="293431"/>
            <a:ext cx="1523436" cy="702649"/>
          </a:xfrm>
          <a:prstGeom prst="rect">
            <a:avLst/>
          </a:prstGeom>
        </p:spPr>
      </p:pic>
      <p:sp>
        <p:nvSpPr>
          <p:cNvPr id="7" name="Textplatzhalter 21">
            <a:extLst>
              <a:ext uri="{FF2B5EF4-FFF2-40B4-BE49-F238E27FC236}">
                <a16:creationId xmlns:a16="http://schemas.microsoft.com/office/drawing/2014/main" id="{9FEB082A-6EF3-8841-B338-6187890281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249" y="8898147"/>
            <a:ext cx="3898250" cy="1140554"/>
          </a:xfrm>
          <a:prstGeom prst="rect">
            <a:avLst/>
          </a:prstGeom>
        </p:spPr>
        <p:txBody>
          <a:bodyPr/>
          <a:lstStyle>
            <a:lvl1pPr marL="0">
              <a:spcBef>
                <a:spcPts val="310"/>
              </a:spcBef>
              <a:buNone/>
              <a:defRPr lang="de-DE" sz="2231" b="1" i="0" smtClean="0">
                <a:gradFill flip="none" rotWithShape="1"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lin ang="10800000" scaled="1"/>
                  <a:tileRect/>
                </a:gradFill>
                <a:effectLst/>
                <a:latin typeface="Century Gothic" panose="020B0502020202020204" pitchFamily="34" charset="0"/>
              </a:defRPr>
            </a:lvl1pPr>
            <a:lvl2pPr marL="142035" indent="0">
              <a:buNone/>
              <a:defRPr/>
            </a:lvl2pPr>
          </a:lstStyle>
          <a:p>
            <a:pPr lvl="0"/>
            <a:r>
              <a:rPr lang="de-DE" err="1"/>
              <a:t>Section</a:t>
            </a:r>
            <a:r>
              <a:rPr lang="de-DE"/>
              <a:t> break</a:t>
            </a:r>
          </a:p>
        </p:txBody>
      </p:sp>
      <p:sp>
        <p:nvSpPr>
          <p:cNvPr id="13" name="Bildplatzhalter 24">
            <a:extLst>
              <a:ext uri="{FF2B5EF4-FFF2-40B4-BE49-F238E27FC236}">
                <a16:creationId xmlns:a16="http://schemas.microsoft.com/office/drawing/2014/main" id="{137BB795-7CB5-49DB-8169-3ED6A93E39C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4481" y="0"/>
            <a:ext cx="4192018" cy="10693400"/>
          </a:xfrm>
          <a:custGeom>
            <a:avLst/>
            <a:gdLst>
              <a:gd name="connsiteX0" fmla="*/ 2884707 w 5631494"/>
              <a:gd name="connsiteY0" fmla="*/ 0 h 6858000"/>
              <a:gd name="connsiteX1" fmla="*/ 5631494 w 5631494"/>
              <a:gd name="connsiteY1" fmla="*/ 0 h 6858000"/>
              <a:gd name="connsiteX2" fmla="*/ 5631494 w 5631494"/>
              <a:gd name="connsiteY2" fmla="*/ 6858000 h 6858000"/>
              <a:gd name="connsiteX3" fmla="*/ 2884702 w 5631494"/>
              <a:gd name="connsiteY3" fmla="*/ 6858000 h 6858000"/>
              <a:gd name="connsiteX4" fmla="*/ 384876 w 5631494"/>
              <a:gd name="connsiteY4" fmla="*/ 4358173 h 6858000"/>
              <a:gd name="connsiteX5" fmla="*/ 384876 w 5631494"/>
              <a:gd name="connsiteY5" fmla="*/ 2499834 h 6858000"/>
              <a:gd name="connsiteX0" fmla="*/ 2884707 w 5631494"/>
              <a:gd name="connsiteY0" fmla="*/ 0 h 6858000"/>
              <a:gd name="connsiteX1" fmla="*/ 5631494 w 5631494"/>
              <a:gd name="connsiteY1" fmla="*/ 0 h 6858000"/>
              <a:gd name="connsiteX2" fmla="*/ 5042214 w 5631494"/>
              <a:gd name="connsiteY2" fmla="*/ 6858000 h 6858000"/>
              <a:gd name="connsiteX3" fmla="*/ 2884702 w 5631494"/>
              <a:gd name="connsiteY3" fmla="*/ 6858000 h 6858000"/>
              <a:gd name="connsiteX4" fmla="*/ 384876 w 5631494"/>
              <a:gd name="connsiteY4" fmla="*/ 4358173 h 6858000"/>
              <a:gd name="connsiteX5" fmla="*/ 384876 w 5631494"/>
              <a:gd name="connsiteY5" fmla="*/ 2499834 h 6858000"/>
              <a:gd name="connsiteX6" fmla="*/ 2884707 w 5631494"/>
              <a:gd name="connsiteY6" fmla="*/ 0 h 6858000"/>
              <a:gd name="connsiteX0" fmla="*/ 2884707 w 5072694"/>
              <a:gd name="connsiteY0" fmla="*/ 0 h 6858000"/>
              <a:gd name="connsiteX1" fmla="*/ 5072694 w 5072694"/>
              <a:gd name="connsiteY1" fmla="*/ 0 h 6858000"/>
              <a:gd name="connsiteX2" fmla="*/ 5042214 w 5072694"/>
              <a:gd name="connsiteY2" fmla="*/ 6858000 h 6858000"/>
              <a:gd name="connsiteX3" fmla="*/ 2884702 w 5072694"/>
              <a:gd name="connsiteY3" fmla="*/ 6858000 h 6858000"/>
              <a:gd name="connsiteX4" fmla="*/ 384876 w 5072694"/>
              <a:gd name="connsiteY4" fmla="*/ 4358173 h 6858000"/>
              <a:gd name="connsiteX5" fmla="*/ 384876 w 5072694"/>
              <a:gd name="connsiteY5" fmla="*/ 2499834 h 6858000"/>
              <a:gd name="connsiteX6" fmla="*/ 2884707 w 507269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2694" h="6858000">
                <a:moveTo>
                  <a:pt x="2884707" y="0"/>
                </a:moveTo>
                <a:lnTo>
                  <a:pt x="5072694" y="0"/>
                </a:lnTo>
                <a:lnTo>
                  <a:pt x="5042214" y="6858000"/>
                </a:lnTo>
                <a:lnTo>
                  <a:pt x="2884702" y="6858000"/>
                </a:lnTo>
                <a:lnTo>
                  <a:pt x="384876" y="4358173"/>
                </a:lnTo>
                <a:cubicBezTo>
                  <a:pt x="-128291" y="3845004"/>
                  <a:pt x="-128291" y="3013000"/>
                  <a:pt x="384876" y="2499834"/>
                </a:cubicBezTo>
                <a:lnTo>
                  <a:pt x="2884707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755641" rtl="0" eaLnBrk="1" fontAlgn="auto" latinLnBrk="0" hangingPunct="1">
              <a:lnSpc>
                <a:spcPct val="90000"/>
              </a:lnSpc>
              <a:spcBef>
                <a:spcPts val="8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755641" rtl="0" eaLnBrk="1" fontAlgn="auto" latinLnBrk="0" hangingPunct="1">
              <a:lnSpc>
                <a:spcPct val="90000"/>
              </a:lnSpc>
              <a:spcBef>
                <a:spcPts val="8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73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15628ED-2214-4297-94AC-4C08DF2A57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265" y="293431"/>
            <a:ext cx="1523436" cy="702649"/>
          </a:xfrm>
          <a:prstGeom prst="rect">
            <a:avLst/>
          </a:prstGeom>
        </p:spPr>
      </p:pic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F358618B-F9BF-9743-B830-E04EF990CAAD}"/>
              </a:ext>
            </a:extLst>
          </p:cNvPr>
          <p:cNvSpPr/>
          <p:nvPr userDrawn="1"/>
        </p:nvSpPr>
        <p:spPr>
          <a:xfrm rot="17208939">
            <a:off x="-1062929" y="2739695"/>
            <a:ext cx="9636456" cy="5107207"/>
          </a:xfrm>
          <a:prstGeom prst="roundRect">
            <a:avLst/>
          </a:prstGeom>
          <a:gradFill>
            <a:gsLst>
              <a:gs pos="100000">
                <a:srgbClr val="F1FAF9"/>
              </a:gs>
              <a:gs pos="0">
                <a:srgbClr val="DFEDFA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5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03E214A0-84A4-5543-8F01-4BE7D7EDED1D}"/>
              </a:ext>
            </a:extLst>
          </p:cNvPr>
          <p:cNvSpPr/>
          <p:nvPr userDrawn="1"/>
        </p:nvSpPr>
        <p:spPr>
          <a:xfrm rot="17889250">
            <a:off x="-991792" y="2777399"/>
            <a:ext cx="9494185" cy="5031805"/>
          </a:xfrm>
          <a:prstGeom prst="roundRect">
            <a:avLst/>
          </a:prstGeom>
          <a:noFill/>
          <a:ln>
            <a:gradFill>
              <a:gsLst>
                <a:gs pos="100000">
                  <a:schemeClr val="tx2">
                    <a:alpha val="30000"/>
                  </a:schemeClr>
                </a:gs>
                <a:gs pos="0">
                  <a:schemeClr val="tx2">
                    <a:alpha val="30000"/>
                  </a:schemeClr>
                </a:gs>
                <a:gs pos="0">
                  <a:schemeClr val="accent2">
                    <a:alpha val="4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50"/>
          </a:p>
        </p:txBody>
      </p:sp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2E3401E3-D865-446F-B5EB-BD6D0F7EEB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49563" y="1425787"/>
            <a:ext cx="4187560" cy="784182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413"/>
              </a:spcBef>
              <a:buFontTx/>
              <a:buNone/>
              <a:defRPr sz="4463" b="1" i="0">
                <a:gradFill flip="none" rotWithShape="1"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lin ang="10800000" scaled="1"/>
                  <a:tileRect/>
                </a:gradFill>
                <a:latin typeface="Century Gothic" panose="020B0502020202020204" pitchFamily="34" charset="0"/>
              </a:defRPr>
            </a:lvl1pPr>
            <a:lvl2pPr marL="377830" indent="0">
              <a:buFontTx/>
              <a:buNone/>
              <a:defRPr b="1" i="0">
                <a:gradFill flip="none" rotWithShape="1"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lin ang="0" scaled="1"/>
                  <a:tileRect/>
                </a:gradFill>
                <a:latin typeface="Century Gothic" panose="020B0502020202020204" pitchFamily="34" charset="0"/>
              </a:defRPr>
            </a:lvl2pPr>
            <a:lvl3pPr marL="755660" indent="0">
              <a:buFontTx/>
              <a:buNone/>
              <a:defRPr b="1" i="0">
                <a:gradFill flip="none" rotWithShape="1"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lin ang="0" scaled="1"/>
                  <a:tileRect/>
                </a:gradFill>
                <a:latin typeface="Century Gothic" panose="020B0502020202020204" pitchFamily="34" charset="0"/>
              </a:defRPr>
            </a:lvl3pPr>
            <a:lvl4pPr marL="1133490" indent="0">
              <a:buFontTx/>
              <a:buNone/>
              <a:defRPr b="1" i="0">
                <a:gradFill flip="none" rotWithShape="1"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lin ang="0" scaled="1"/>
                  <a:tileRect/>
                </a:gradFill>
                <a:latin typeface="Century Gothic" panose="020B0502020202020204" pitchFamily="34" charset="0"/>
              </a:defRPr>
            </a:lvl4pPr>
            <a:lvl5pPr marL="1511320" indent="0">
              <a:buFontTx/>
              <a:buNone/>
              <a:defRPr b="1" i="0">
                <a:gradFill flip="none" rotWithShape="1"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lin ang="0" scaled="1"/>
                  <a:tileRect/>
                </a:gra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err="1"/>
              <a:t>Section</a:t>
            </a:r>
            <a:r>
              <a:rPr lang="de-DE"/>
              <a:t> </a:t>
            </a:r>
          </a:p>
          <a:p>
            <a:pPr lvl="0"/>
            <a:r>
              <a:rPr lang="de-DE"/>
              <a:t>Break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C66401B-9A20-F142-84AE-B1A4F1232E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3164" y="10158260"/>
            <a:ext cx="1722371" cy="23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39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 26">
            <a:extLst>
              <a:ext uri="{FF2B5EF4-FFF2-40B4-BE49-F238E27FC236}">
                <a16:creationId xmlns:a16="http://schemas.microsoft.com/office/drawing/2014/main" id="{2D45DC12-2E9A-4A66-8F08-BC5FE40B133B}"/>
              </a:ext>
            </a:extLst>
          </p:cNvPr>
          <p:cNvSpPr/>
          <p:nvPr userDrawn="1"/>
        </p:nvSpPr>
        <p:spPr>
          <a:xfrm rot="2514634">
            <a:off x="-1598866" y="-80510"/>
            <a:ext cx="6651764" cy="11689634"/>
          </a:xfrm>
          <a:custGeom>
            <a:avLst/>
            <a:gdLst>
              <a:gd name="connsiteX0" fmla="*/ 0 w 8049194"/>
              <a:gd name="connsiteY0" fmla="*/ 2393271 h 7496915"/>
              <a:gd name="connsiteX1" fmla="*/ 2666355 w 8049194"/>
              <a:gd name="connsiteY1" fmla="*/ 0 h 7496915"/>
              <a:gd name="connsiteX2" fmla="*/ 6730617 w 8049194"/>
              <a:gd name="connsiteY2" fmla="*/ 0 h 7496915"/>
              <a:gd name="connsiteX3" fmla="*/ 8049194 w 8049194"/>
              <a:gd name="connsiteY3" fmla="*/ 1318577 h 7496915"/>
              <a:gd name="connsiteX4" fmla="*/ 8049194 w 8049194"/>
              <a:gd name="connsiteY4" fmla="*/ 4383871 h 7496915"/>
              <a:gd name="connsiteX5" fmla="*/ 4580937 w 8049194"/>
              <a:gd name="connsiteY5" fmla="*/ 7496915 h 7496915"/>
              <a:gd name="connsiteX6" fmla="*/ 0 w 8049194"/>
              <a:gd name="connsiteY6" fmla="*/ 2393271 h 7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49194" h="7496915">
                <a:moveTo>
                  <a:pt x="0" y="2393271"/>
                </a:moveTo>
                <a:lnTo>
                  <a:pt x="2666355" y="0"/>
                </a:lnTo>
                <a:lnTo>
                  <a:pt x="6730617" y="0"/>
                </a:lnTo>
                <a:cubicBezTo>
                  <a:pt x="7458847" y="0"/>
                  <a:pt x="8049194" y="590347"/>
                  <a:pt x="8049194" y="1318577"/>
                </a:cubicBezTo>
                <a:lnTo>
                  <a:pt x="8049194" y="4383871"/>
                </a:lnTo>
                <a:lnTo>
                  <a:pt x="4580937" y="7496915"/>
                </a:lnTo>
                <a:lnTo>
                  <a:pt x="0" y="2393271"/>
                </a:lnTo>
                <a:close/>
              </a:path>
            </a:pathLst>
          </a:custGeom>
          <a:gradFill flip="none" rotWithShape="1">
            <a:gsLst>
              <a:gs pos="5000">
                <a:srgbClr val="F1FAF9"/>
              </a:gs>
              <a:gs pos="100000">
                <a:srgbClr val="ECF5F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750">
              <a:latin typeface="Century Gothic" panose="020B0502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7A0A39B-D08F-49FF-9791-31351B7EE773}"/>
              </a:ext>
            </a:extLst>
          </p:cNvPr>
          <p:cNvSpPr txBox="1">
            <a:spLocks/>
          </p:cNvSpPr>
          <p:nvPr userDrawn="1"/>
        </p:nvSpPr>
        <p:spPr>
          <a:xfrm>
            <a:off x="548075" y="4466068"/>
            <a:ext cx="4490251" cy="2863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D2E8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755660" rtl="0" eaLnBrk="1" fontAlgn="auto" latinLnBrk="0" hangingPunct="1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63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Any </a:t>
            </a:r>
          </a:p>
          <a:p>
            <a:pPr marL="0" marR="0" lvl="0" indent="0" algn="l" defTabSz="755660" rtl="0" eaLnBrk="1" fontAlgn="auto" latinLnBrk="0" hangingPunct="1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63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Questions?</a:t>
            </a:r>
          </a:p>
        </p:txBody>
      </p:sp>
      <p:sp>
        <p:nvSpPr>
          <p:cNvPr id="11" name="Freihandform 34">
            <a:extLst>
              <a:ext uri="{FF2B5EF4-FFF2-40B4-BE49-F238E27FC236}">
                <a16:creationId xmlns:a16="http://schemas.microsoft.com/office/drawing/2014/main" id="{13804E3E-C1CB-4AE1-AA6E-356CBE57863D}"/>
              </a:ext>
            </a:extLst>
          </p:cNvPr>
          <p:cNvSpPr/>
          <p:nvPr userDrawn="1"/>
        </p:nvSpPr>
        <p:spPr>
          <a:xfrm>
            <a:off x="-104950" y="-138618"/>
            <a:ext cx="5675546" cy="11010241"/>
          </a:xfrm>
          <a:custGeom>
            <a:avLst/>
            <a:gdLst>
              <a:gd name="connsiteX0" fmla="*/ 58194 w 6867887"/>
              <a:gd name="connsiteY0" fmla="*/ 0 h 7061200"/>
              <a:gd name="connsiteX1" fmla="*/ 4035817 w 6867887"/>
              <a:gd name="connsiteY1" fmla="*/ 0 h 7061200"/>
              <a:gd name="connsiteX2" fmla="*/ 6622729 w 6867887"/>
              <a:gd name="connsiteY2" fmla="*/ 3627190 h 7061200"/>
              <a:gd name="connsiteX3" fmla="*/ 6314843 w 6867887"/>
              <a:gd name="connsiteY3" fmla="*/ 5466346 h 7061200"/>
              <a:gd name="connsiteX4" fmla="*/ 4078649 w 6867887"/>
              <a:gd name="connsiteY4" fmla="*/ 7061200 h 7061200"/>
              <a:gd name="connsiteX5" fmla="*/ 0 w 6867887"/>
              <a:gd name="connsiteY5" fmla="*/ 7061200 h 7061200"/>
              <a:gd name="connsiteX6" fmla="*/ 0 w 6867887"/>
              <a:gd name="connsiteY6" fmla="*/ 41504 h 7061200"/>
              <a:gd name="connsiteX7" fmla="*/ 58194 w 6867887"/>
              <a:gd name="connsiteY7" fmla="*/ 0 h 706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7887" h="7061200">
                <a:moveTo>
                  <a:pt x="58194" y="0"/>
                </a:moveTo>
                <a:lnTo>
                  <a:pt x="4035817" y="0"/>
                </a:lnTo>
                <a:lnTo>
                  <a:pt x="6622729" y="3627190"/>
                </a:lnTo>
                <a:cubicBezTo>
                  <a:pt x="7045578" y="4220079"/>
                  <a:pt x="6907732" y="5043497"/>
                  <a:pt x="6314843" y="5466346"/>
                </a:cubicBezTo>
                <a:lnTo>
                  <a:pt x="4078649" y="7061200"/>
                </a:lnTo>
                <a:lnTo>
                  <a:pt x="0" y="7061200"/>
                </a:lnTo>
                <a:lnTo>
                  <a:pt x="0" y="41504"/>
                </a:lnTo>
                <a:lnTo>
                  <a:pt x="58194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2">
                    <a:alpha val="15000"/>
                  </a:schemeClr>
                </a:gs>
                <a:gs pos="100000">
                  <a:schemeClr val="tx2">
                    <a:alpha val="46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750">
              <a:latin typeface="Century Gothic" panose="020B0502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1A954B6-6FE5-44D7-818C-6745B311A1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265" y="293431"/>
            <a:ext cx="1523436" cy="70264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DD80B31-30FF-4945-83C2-512E782554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3164" y="10158260"/>
            <a:ext cx="1722371" cy="23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27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AEF3D3BE-FA4D-4B63-B80E-A915E65505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4662" y="3090167"/>
            <a:ext cx="5091838" cy="760324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421F80-C5BE-1249-949D-BF2D4B8A59EE}"/>
              </a:ext>
            </a:extLst>
          </p:cNvPr>
          <p:cNvSpPr txBox="1">
            <a:spLocks/>
          </p:cNvSpPr>
          <p:nvPr userDrawn="1"/>
        </p:nvSpPr>
        <p:spPr>
          <a:xfrm>
            <a:off x="493394" y="3715705"/>
            <a:ext cx="2549987" cy="92892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D2E8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5666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31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Thank you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6848A4-DC1C-49FC-A93D-0DAA114075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6382" y="6481160"/>
            <a:ext cx="2358421" cy="509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92">
                <a:latin typeface="Century Gothic" panose="020B0502020202020204" pitchFamily="34" charset="0"/>
              </a:defRPr>
            </a:lvl1pPr>
            <a:lvl2pPr marL="283332" indent="0">
              <a:buNone/>
              <a:defRPr>
                <a:latin typeface="Century Gothic" panose="020B0502020202020204" pitchFamily="34" charset="0"/>
              </a:defRPr>
            </a:lvl2pPr>
            <a:lvl3pPr marL="566665" indent="0">
              <a:buNone/>
              <a:defRPr>
                <a:latin typeface="Century Gothic" panose="020B0502020202020204" pitchFamily="34" charset="0"/>
              </a:defRPr>
            </a:lvl3pPr>
            <a:lvl4pPr marL="849998" indent="0">
              <a:buNone/>
              <a:defRPr>
                <a:latin typeface="Century Gothic" panose="020B0502020202020204" pitchFamily="34" charset="0"/>
              </a:defRPr>
            </a:lvl4pPr>
            <a:lvl5pPr marL="113333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/>
              <a:t>[First </a:t>
            </a:r>
            <a:r>
              <a:rPr lang="de-DE" err="1"/>
              <a:t>name</a:t>
            </a:r>
            <a:r>
              <a:rPr lang="de-DE"/>
              <a:t>] [Last </a:t>
            </a:r>
            <a:r>
              <a:rPr lang="de-DE" err="1"/>
              <a:t>name</a:t>
            </a:r>
            <a:r>
              <a:rPr lang="de-DE"/>
              <a:t>]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DE832811-C4D0-4C55-8141-243C29208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6382" y="7042201"/>
            <a:ext cx="2358421" cy="509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92">
                <a:latin typeface="Century Gothic" panose="020B0502020202020204" pitchFamily="34" charset="0"/>
              </a:defRPr>
            </a:lvl1pPr>
            <a:lvl2pPr marL="283332" indent="0">
              <a:buNone/>
              <a:defRPr>
                <a:latin typeface="Century Gothic" panose="020B0502020202020204" pitchFamily="34" charset="0"/>
              </a:defRPr>
            </a:lvl2pPr>
            <a:lvl3pPr marL="566665" indent="0">
              <a:buNone/>
              <a:defRPr>
                <a:latin typeface="Century Gothic" panose="020B0502020202020204" pitchFamily="34" charset="0"/>
              </a:defRPr>
            </a:lvl3pPr>
            <a:lvl4pPr marL="849998" indent="0">
              <a:buNone/>
              <a:defRPr>
                <a:latin typeface="Century Gothic" panose="020B0502020202020204" pitchFamily="34" charset="0"/>
              </a:defRPr>
            </a:lvl4pPr>
            <a:lvl5pPr marL="113333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/>
              <a:t>[</a:t>
            </a:r>
            <a:r>
              <a:rPr lang="de-DE" err="1"/>
              <a:t>Direct</a:t>
            </a:r>
            <a:r>
              <a:rPr lang="de-DE"/>
              <a:t> </a:t>
            </a:r>
            <a:r>
              <a:rPr lang="de-DE" err="1"/>
              <a:t>phone</a:t>
            </a:r>
            <a:r>
              <a:rPr lang="de-DE"/>
              <a:t>]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05A95A6D-3BC5-4272-86F2-B641136DAD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382" y="7603243"/>
            <a:ext cx="2358421" cy="509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92">
                <a:latin typeface="Century Gothic" panose="020B0502020202020204" pitchFamily="34" charset="0"/>
              </a:defRPr>
            </a:lvl1pPr>
            <a:lvl2pPr marL="283332" indent="0">
              <a:buNone/>
              <a:defRPr>
                <a:latin typeface="Century Gothic" panose="020B0502020202020204" pitchFamily="34" charset="0"/>
              </a:defRPr>
            </a:lvl2pPr>
            <a:lvl3pPr marL="566665" indent="0">
              <a:buNone/>
              <a:defRPr>
                <a:latin typeface="Century Gothic" panose="020B0502020202020204" pitchFamily="34" charset="0"/>
              </a:defRPr>
            </a:lvl3pPr>
            <a:lvl4pPr marL="849998" indent="0">
              <a:buNone/>
              <a:defRPr>
                <a:latin typeface="Century Gothic" panose="020B0502020202020204" pitchFamily="34" charset="0"/>
              </a:defRPr>
            </a:lvl4pPr>
            <a:lvl5pPr marL="113333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/>
              <a:t>[Mobile]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A4AF0905-078B-4CFB-A0C5-B528D830F8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6382" y="8164285"/>
            <a:ext cx="2358421" cy="509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92">
                <a:latin typeface="Century Gothic" panose="020B0502020202020204" pitchFamily="34" charset="0"/>
              </a:defRPr>
            </a:lvl1pPr>
            <a:lvl2pPr marL="283332" indent="0">
              <a:buNone/>
              <a:defRPr>
                <a:latin typeface="Century Gothic" panose="020B0502020202020204" pitchFamily="34" charset="0"/>
              </a:defRPr>
            </a:lvl2pPr>
            <a:lvl3pPr marL="566665" indent="0">
              <a:buNone/>
              <a:defRPr>
                <a:latin typeface="Century Gothic" panose="020B0502020202020204" pitchFamily="34" charset="0"/>
              </a:defRPr>
            </a:lvl3pPr>
            <a:lvl4pPr marL="849998" indent="0">
              <a:buNone/>
              <a:defRPr>
                <a:latin typeface="Century Gothic" panose="020B0502020202020204" pitchFamily="34" charset="0"/>
              </a:defRPr>
            </a:lvl4pPr>
            <a:lvl5pPr marL="113333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/>
              <a:t>[Email]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AAC30FD-8730-402A-89EB-8641F6EF825A}"/>
              </a:ext>
            </a:extLst>
          </p:cNvPr>
          <p:cNvSpPr txBox="1"/>
          <p:nvPr userDrawn="1"/>
        </p:nvSpPr>
        <p:spPr>
          <a:xfrm>
            <a:off x="446382" y="5515333"/>
            <a:ext cx="2358421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2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2" b="1">
                <a:latin typeface="Century Gothic" panose="020B0502020202020204" pitchFamily="34" charset="0"/>
              </a:rPr>
              <a:t>Please contact our </a:t>
            </a:r>
            <a:r>
              <a:rPr lang="en-US" sz="992" b="1" err="1">
                <a:latin typeface="Century Gothic" panose="020B0502020202020204" pitchFamily="34" charset="0"/>
              </a:rPr>
              <a:t>epay</a:t>
            </a:r>
            <a:r>
              <a:rPr lang="en-US" sz="992" b="1">
                <a:latin typeface="Century Gothic" panose="020B0502020202020204" pitchFamily="34" charset="0"/>
              </a:rPr>
              <a:t> team on the details below:</a:t>
            </a:r>
            <a:endParaRPr lang="de-DE" sz="992" b="1">
              <a:latin typeface="Century Gothic" panose="020B0502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2B768D0-DD2B-074D-BAFB-72812C272D9D}"/>
              </a:ext>
            </a:extLst>
          </p:cNvPr>
          <p:cNvSpPr txBox="1">
            <a:spLocks/>
          </p:cNvSpPr>
          <p:nvPr userDrawn="1"/>
        </p:nvSpPr>
        <p:spPr>
          <a:xfrm>
            <a:off x="540407" y="9530733"/>
            <a:ext cx="536503" cy="28802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rgbClr val="33333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66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epay</a:t>
            </a:r>
            <a:r>
              <a:rPr kumimoji="0" lang="en-US" sz="62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2305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/>
          <a:lstStyle/>
          <a:p>
            <a:fld id="{835F61CA-E6C4-49CD-8D14-DCA1B3415FF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/>
          <a:lstStyle/>
          <a:p>
            <a:fld id="{717B3FCF-EF9F-4BAD-9950-CFA96F77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2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/>
          <a:lstStyle/>
          <a:p>
            <a:fld id="{835F61CA-E6C4-49CD-8D14-DCA1B3415FF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/>
          <a:lstStyle/>
          <a:p>
            <a:fld id="{717B3FCF-EF9F-4BAD-9950-CFA96F77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/>
          <a:lstStyle/>
          <a:p>
            <a:fld id="{835F61CA-E6C4-49CD-8D14-DCA1B3415FF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/>
          <a:lstStyle/>
          <a:p>
            <a:fld id="{717B3FCF-EF9F-4BAD-9950-CFA96F77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5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/>
          <a:lstStyle/>
          <a:p>
            <a:fld id="{835F61CA-E6C4-49CD-8D14-DCA1B3415FF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/>
          <a:lstStyle/>
          <a:p>
            <a:fld id="{717B3FCF-EF9F-4BAD-9950-CFA96F77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9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/>
          <a:lstStyle/>
          <a:p>
            <a:fld id="{835F61CA-E6C4-49CD-8D14-DCA1B3415FF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/>
          <a:lstStyle/>
          <a:p>
            <a:fld id="{717B3FCF-EF9F-4BAD-9950-CFA96F77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1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D7E36B-4675-86F6-292F-2E7C4119B844}"/>
              </a:ext>
            </a:extLst>
          </p:cNvPr>
          <p:cNvSpPr txBox="1"/>
          <p:nvPr userDrawn="1"/>
        </p:nvSpPr>
        <p:spPr>
          <a:xfrm>
            <a:off x="3535132" y="10004943"/>
            <a:ext cx="48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lang="en-US" sz="1200" b="1">
                <a:latin typeface="Century Gothic" panose="020B0502020202020204" pitchFamily="34" charset="0"/>
              </a:rPr>
            </a:br>
            <a:fld id="{B4987500-C6F0-FB47-82AE-504F7D0264A8}" type="slidenum">
              <a:rPr lang="en-US" sz="1200" smtClean="0">
                <a:latin typeface="Century Gothic" panose="020B0502020202020204" pitchFamily="34" charset="0"/>
              </a:rPr>
              <a:t>‹#›</a:t>
            </a:fld>
            <a:endParaRPr lang="en-US" sz="12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/>
          <a:lstStyle/>
          <a:p>
            <a:fld id="{835F61CA-E6C4-49CD-8D14-DCA1B3415FF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/>
          <a:lstStyle/>
          <a:p>
            <a:fld id="{717B3FCF-EF9F-4BAD-9950-CFA96F77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8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/>
          <a:lstStyle/>
          <a:p>
            <a:fld id="{835F61CA-E6C4-49CD-8D14-DCA1B3415FF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/>
          <a:lstStyle/>
          <a:p>
            <a:fld id="{717B3FCF-EF9F-4BAD-9950-CFA96F77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52A27D-C210-6041-C511-AE8C0088D1D0}"/>
              </a:ext>
            </a:extLst>
          </p:cNvPr>
          <p:cNvSpPr txBox="1"/>
          <p:nvPr userDrawn="1"/>
        </p:nvSpPr>
        <p:spPr>
          <a:xfrm>
            <a:off x="3535132" y="10004943"/>
            <a:ext cx="48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lang="en-US" sz="1200" b="1">
                <a:latin typeface="Century Gothic" panose="020B0502020202020204" pitchFamily="34" charset="0"/>
              </a:rPr>
            </a:br>
            <a:fld id="{B4987500-C6F0-FB47-82AE-504F7D0264A8}" type="slidenum">
              <a:rPr lang="en-US" sz="1200" smtClean="0">
                <a:latin typeface="Century Gothic" panose="020B0502020202020204" pitchFamily="34" charset="0"/>
              </a:rPr>
              <a:t>‹#›</a:t>
            </a:fld>
            <a:endParaRPr lang="en-US" sz="12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7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7F8C11-61F9-4F2D-901E-F23786916863}"/>
              </a:ext>
            </a:extLst>
          </p:cNvPr>
          <p:cNvSpPr txBox="1"/>
          <p:nvPr userDrawn="1"/>
        </p:nvSpPr>
        <p:spPr>
          <a:xfrm>
            <a:off x="190964" y="10051597"/>
            <a:ext cx="3778250" cy="232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9" b="0">
                <a:solidFill>
                  <a:srgbClr val="474893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Segoe UI" panose="020B0502040204020203" pitchFamily="34" charset="0"/>
              </a:rPr>
              <a:t>Euronet Merchant Services </a:t>
            </a:r>
            <a:r>
              <a:rPr lang="en-US" sz="909" b="0">
                <a:solidFill>
                  <a:srgbClr val="EC6113"/>
                </a:solidFill>
                <a:latin typeface="Roboto Light" panose="020B0604020202020204" pitchFamily="2" charset="0"/>
                <a:ea typeface="Roboto Light" panose="020B0604020202020204" pitchFamily="2" charset="0"/>
                <a:cs typeface="Segoe UI" panose="020B0502040204020203" pitchFamily="34" charset="0"/>
              </a:rPr>
              <a:t>Greece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1CCAE0-5896-26F0-5179-950B01F646A9}"/>
              </a:ext>
            </a:extLst>
          </p:cNvPr>
          <p:cNvSpPr txBox="1"/>
          <p:nvPr userDrawn="1"/>
        </p:nvSpPr>
        <p:spPr>
          <a:xfrm>
            <a:off x="3535132" y="10004943"/>
            <a:ext cx="48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lang="en-US" sz="1200" b="1">
                <a:latin typeface="Century Gothic" panose="020B0502020202020204" pitchFamily="34" charset="0"/>
              </a:rPr>
            </a:br>
            <a:fld id="{B4987500-C6F0-FB47-82AE-504F7D0264A8}" type="slidenum">
              <a:rPr lang="en-US" sz="1200" smtClean="0">
                <a:latin typeface="Century Gothic" panose="020B0502020202020204" pitchFamily="34" charset="0"/>
              </a:rPr>
              <a:t>‹#›</a:t>
            </a:fld>
            <a:endParaRPr lang="en-US" sz="12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3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566665" rtl="0" eaLnBrk="1" latinLnBrk="0" hangingPunct="1">
        <a:lnSpc>
          <a:spcPct val="90000"/>
        </a:lnSpc>
        <a:spcBef>
          <a:spcPct val="0"/>
        </a:spcBef>
        <a:buNone/>
        <a:defRPr sz="27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666" indent="-141666" algn="l" defTabSz="56666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4999" indent="-141666" algn="l" defTabSz="56666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331" indent="-141666" algn="l" defTabSz="56666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663" indent="-141666" algn="l" defTabSz="56666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4996" indent="-141666" algn="l" defTabSz="56666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329" indent="-141666" algn="l" defTabSz="56666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660" indent="-141666" algn="l" defTabSz="56666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4993" indent="-141666" algn="l" defTabSz="56666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325" indent="-141666" algn="l" defTabSz="56666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6666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32" algn="l" defTabSz="56666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665" algn="l" defTabSz="56666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49998" algn="l" defTabSz="56666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330" algn="l" defTabSz="56666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661" algn="l" defTabSz="56666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699995" algn="l" defTabSz="56666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327" algn="l" defTabSz="56666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659" algn="l" defTabSz="56666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3">
            <a:extLst>
              <a:ext uri="{FF2B5EF4-FFF2-40B4-BE49-F238E27FC236}">
                <a16:creationId xmlns:a16="http://schemas.microsoft.com/office/drawing/2014/main" id="{3ABF96FD-6DD0-D174-755E-C995D692EB98}"/>
              </a:ext>
            </a:extLst>
          </p:cNvPr>
          <p:cNvGrpSpPr/>
          <p:nvPr/>
        </p:nvGrpSpPr>
        <p:grpSpPr>
          <a:xfrm>
            <a:off x="0" y="9274729"/>
            <a:ext cx="4216400" cy="1421502"/>
            <a:chOff x="376836" y="9728910"/>
            <a:chExt cx="4452620" cy="1501140"/>
          </a:xfrm>
        </p:grpSpPr>
        <p:sp>
          <p:nvSpPr>
            <p:cNvPr id="46" name="object 4">
              <a:extLst>
                <a:ext uri="{FF2B5EF4-FFF2-40B4-BE49-F238E27FC236}">
                  <a16:creationId xmlns:a16="http://schemas.microsoft.com/office/drawing/2014/main" id="{E49EC69A-7B96-9FCE-E775-BD1CE627F900}"/>
                </a:ext>
              </a:extLst>
            </p:cNvPr>
            <p:cNvSpPr/>
            <p:nvPr/>
          </p:nvSpPr>
          <p:spPr>
            <a:xfrm>
              <a:off x="385199" y="9728910"/>
              <a:ext cx="4444365" cy="1492885"/>
            </a:xfrm>
            <a:custGeom>
              <a:avLst/>
              <a:gdLst/>
              <a:ahLst/>
              <a:cxnLst/>
              <a:rect l="l" t="t" r="r" b="b"/>
              <a:pathLst>
                <a:path w="4444365" h="1492884">
                  <a:moveTo>
                    <a:pt x="1202407" y="0"/>
                  </a:moveTo>
                  <a:lnTo>
                    <a:pt x="1154109" y="723"/>
                  </a:lnTo>
                  <a:lnTo>
                    <a:pt x="1105753" y="2480"/>
                  </a:lnTo>
                  <a:lnTo>
                    <a:pt x="1057369" y="5266"/>
                  </a:lnTo>
                  <a:lnTo>
                    <a:pt x="1008990" y="9077"/>
                  </a:lnTo>
                  <a:lnTo>
                    <a:pt x="960646" y="13908"/>
                  </a:lnTo>
                  <a:lnTo>
                    <a:pt x="912369" y="19753"/>
                  </a:lnTo>
                  <a:lnTo>
                    <a:pt x="864190" y="26608"/>
                  </a:lnTo>
                  <a:lnTo>
                    <a:pt x="816140" y="34468"/>
                  </a:lnTo>
                  <a:lnTo>
                    <a:pt x="768250" y="43329"/>
                  </a:lnTo>
                  <a:lnTo>
                    <a:pt x="720553" y="53186"/>
                  </a:lnTo>
                  <a:lnTo>
                    <a:pt x="673079" y="64033"/>
                  </a:lnTo>
                  <a:lnTo>
                    <a:pt x="625859" y="75866"/>
                  </a:lnTo>
                  <a:lnTo>
                    <a:pt x="578925" y="88681"/>
                  </a:lnTo>
                  <a:lnTo>
                    <a:pt x="532308" y="102472"/>
                  </a:lnTo>
                  <a:lnTo>
                    <a:pt x="486039" y="117235"/>
                  </a:lnTo>
                  <a:lnTo>
                    <a:pt x="440150" y="132965"/>
                  </a:lnTo>
                  <a:lnTo>
                    <a:pt x="394672" y="149657"/>
                  </a:lnTo>
                  <a:lnTo>
                    <a:pt x="349636" y="167307"/>
                  </a:lnTo>
                  <a:lnTo>
                    <a:pt x="305073" y="185909"/>
                  </a:lnTo>
                  <a:lnTo>
                    <a:pt x="261016" y="205459"/>
                  </a:lnTo>
                  <a:lnTo>
                    <a:pt x="217494" y="225952"/>
                  </a:lnTo>
                  <a:lnTo>
                    <a:pt x="174540" y="247383"/>
                  </a:lnTo>
                  <a:lnTo>
                    <a:pt x="132185" y="269748"/>
                  </a:lnTo>
                  <a:lnTo>
                    <a:pt x="90459" y="293041"/>
                  </a:lnTo>
                  <a:lnTo>
                    <a:pt x="49395" y="317258"/>
                  </a:lnTo>
                  <a:lnTo>
                    <a:pt x="9023" y="342395"/>
                  </a:lnTo>
                  <a:lnTo>
                    <a:pt x="0" y="348324"/>
                  </a:lnTo>
                  <a:lnTo>
                    <a:pt x="0" y="1492289"/>
                  </a:lnTo>
                  <a:lnTo>
                    <a:pt x="4443748" y="1492289"/>
                  </a:lnTo>
                  <a:lnTo>
                    <a:pt x="4414095" y="1468154"/>
                  </a:lnTo>
                  <a:lnTo>
                    <a:pt x="4376194" y="1439531"/>
                  </a:lnTo>
                  <a:lnTo>
                    <a:pt x="4336657" y="1411829"/>
                  </a:lnTo>
                  <a:lnTo>
                    <a:pt x="4295488" y="1385082"/>
                  </a:lnTo>
                  <a:lnTo>
                    <a:pt x="4252691" y="1359323"/>
                  </a:lnTo>
                  <a:lnTo>
                    <a:pt x="4208270" y="1334584"/>
                  </a:lnTo>
                  <a:lnTo>
                    <a:pt x="2107900" y="210026"/>
                  </a:lnTo>
                  <a:lnTo>
                    <a:pt x="2067342" y="189066"/>
                  </a:lnTo>
                  <a:lnTo>
                    <a:pt x="2026100" y="169236"/>
                  </a:lnTo>
                  <a:lnTo>
                    <a:pt x="1984206" y="150530"/>
                  </a:lnTo>
                  <a:lnTo>
                    <a:pt x="1941689" y="132945"/>
                  </a:lnTo>
                  <a:lnTo>
                    <a:pt x="1898582" y="116475"/>
                  </a:lnTo>
                  <a:lnTo>
                    <a:pt x="1854916" y="101115"/>
                  </a:lnTo>
                  <a:lnTo>
                    <a:pt x="1810722" y="86861"/>
                  </a:lnTo>
                  <a:lnTo>
                    <a:pt x="1766032" y="73708"/>
                  </a:lnTo>
                  <a:lnTo>
                    <a:pt x="1720876" y="61651"/>
                  </a:lnTo>
                  <a:lnTo>
                    <a:pt x="1675287" y="50685"/>
                  </a:lnTo>
                  <a:lnTo>
                    <a:pt x="1629294" y="40806"/>
                  </a:lnTo>
                  <a:lnTo>
                    <a:pt x="1582931" y="32009"/>
                  </a:lnTo>
                  <a:lnTo>
                    <a:pt x="1536227" y="24288"/>
                  </a:lnTo>
                  <a:lnTo>
                    <a:pt x="1489214" y="17640"/>
                  </a:lnTo>
                  <a:lnTo>
                    <a:pt x="1441924" y="12059"/>
                  </a:lnTo>
                  <a:lnTo>
                    <a:pt x="1394388" y="7541"/>
                  </a:lnTo>
                  <a:lnTo>
                    <a:pt x="1346637" y="4081"/>
                  </a:lnTo>
                  <a:lnTo>
                    <a:pt x="1298702" y="1674"/>
                  </a:lnTo>
                  <a:lnTo>
                    <a:pt x="1250615" y="315"/>
                  </a:lnTo>
                  <a:lnTo>
                    <a:pt x="1202407" y="0"/>
                  </a:lnTo>
                  <a:close/>
                </a:path>
              </a:pathLst>
            </a:custGeom>
            <a:solidFill>
              <a:srgbClr val="E9F5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">
              <a:extLst>
                <a:ext uri="{FF2B5EF4-FFF2-40B4-BE49-F238E27FC236}">
                  <a16:creationId xmlns:a16="http://schemas.microsoft.com/office/drawing/2014/main" id="{2F02DDC2-7544-36B0-CAF1-98C37B6A60D7}"/>
                </a:ext>
              </a:extLst>
            </p:cNvPr>
            <p:cNvSpPr/>
            <p:nvPr/>
          </p:nvSpPr>
          <p:spPr>
            <a:xfrm>
              <a:off x="385199" y="9824345"/>
              <a:ext cx="3794125" cy="1397000"/>
            </a:xfrm>
            <a:custGeom>
              <a:avLst/>
              <a:gdLst/>
              <a:ahLst/>
              <a:cxnLst/>
              <a:rect l="l" t="t" r="r" b="b"/>
              <a:pathLst>
                <a:path w="3794125" h="1397000">
                  <a:moveTo>
                    <a:pt x="0" y="284953"/>
                  </a:moveTo>
                  <a:lnTo>
                    <a:pt x="61190" y="250255"/>
                  </a:lnTo>
                  <a:lnTo>
                    <a:pt x="104012" y="227830"/>
                  </a:lnTo>
                  <a:lnTo>
                    <a:pt x="147521" y="206411"/>
                  </a:lnTo>
                  <a:lnTo>
                    <a:pt x="191682" y="186003"/>
                  </a:lnTo>
                  <a:lnTo>
                    <a:pt x="236459" y="166616"/>
                  </a:lnTo>
                  <a:lnTo>
                    <a:pt x="281818" y="148255"/>
                  </a:lnTo>
                  <a:lnTo>
                    <a:pt x="327722" y="130928"/>
                  </a:lnTo>
                  <a:lnTo>
                    <a:pt x="374136" y="114642"/>
                  </a:lnTo>
                  <a:lnTo>
                    <a:pt x="421024" y="99404"/>
                  </a:lnTo>
                  <a:lnTo>
                    <a:pt x="468351" y="85222"/>
                  </a:lnTo>
                  <a:lnTo>
                    <a:pt x="516081" y="72103"/>
                  </a:lnTo>
                  <a:lnTo>
                    <a:pt x="564180" y="60054"/>
                  </a:lnTo>
                  <a:lnTo>
                    <a:pt x="612610" y="49082"/>
                  </a:lnTo>
                  <a:lnTo>
                    <a:pt x="661338" y="39195"/>
                  </a:lnTo>
                  <a:lnTo>
                    <a:pt x="710326" y="30399"/>
                  </a:lnTo>
                  <a:lnTo>
                    <a:pt x="759540" y="22702"/>
                  </a:lnTo>
                  <a:lnTo>
                    <a:pt x="808945" y="16111"/>
                  </a:lnTo>
                  <a:lnTo>
                    <a:pt x="858504" y="10633"/>
                  </a:lnTo>
                  <a:lnTo>
                    <a:pt x="908182" y="6276"/>
                  </a:lnTo>
                  <a:lnTo>
                    <a:pt x="957944" y="3047"/>
                  </a:lnTo>
                  <a:lnTo>
                    <a:pt x="1007754" y="952"/>
                  </a:lnTo>
                  <a:lnTo>
                    <a:pt x="1057577" y="0"/>
                  </a:lnTo>
                  <a:lnTo>
                    <a:pt x="1107376" y="196"/>
                  </a:lnTo>
                  <a:lnTo>
                    <a:pt x="1157117" y="1550"/>
                  </a:lnTo>
                  <a:lnTo>
                    <a:pt x="1206764" y="4066"/>
                  </a:lnTo>
                  <a:lnTo>
                    <a:pt x="1256282" y="7754"/>
                  </a:lnTo>
                  <a:lnTo>
                    <a:pt x="1305634" y="12620"/>
                  </a:lnTo>
                  <a:lnTo>
                    <a:pt x="1354786" y="18672"/>
                  </a:lnTo>
                  <a:lnTo>
                    <a:pt x="1403701" y="25916"/>
                  </a:lnTo>
                  <a:lnTo>
                    <a:pt x="1452345" y="34359"/>
                  </a:lnTo>
                  <a:lnTo>
                    <a:pt x="1500682" y="44010"/>
                  </a:lnTo>
                  <a:lnTo>
                    <a:pt x="1548676" y="54875"/>
                  </a:lnTo>
                  <a:lnTo>
                    <a:pt x="1596292" y="66961"/>
                  </a:lnTo>
                  <a:lnTo>
                    <a:pt x="1643494" y="80276"/>
                  </a:lnTo>
                  <a:lnTo>
                    <a:pt x="1690247" y="94826"/>
                  </a:lnTo>
                  <a:lnTo>
                    <a:pt x="1736515" y="110620"/>
                  </a:lnTo>
                  <a:lnTo>
                    <a:pt x="1782263" y="127664"/>
                  </a:lnTo>
                  <a:lnTo>
                    <a:pt x="1827455" y="145965"/>
                  </a:lnTo>
                  <a:lnTo>
                    <a:pt x="1872055" y="165531"/>
                  </a:lnTo>
                  <a:lnTo>
                    <a:pt x="3793928" y="1396855"/>
                  </a:lnTo>
                </a:path>
              </a:pathLst>
            </a:custGeom>
            <a:ln w="17161">
              <a:solidFill>
                <a:srgbClr val="69A5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2">
            <a:extLst>
              <a:ext uri="{FF2B5EF4-FFF2-40B4-BE49-F238E27FC236}">
                <a16:creationId xmlns:a16="http://schemas.microsoft.com/office/drawing/2014/main" id="{B453430E-1FAE-44A4-2803-FB6919887BE1}"/>
              </a:ext>
            </a:extLst>
          </p:cNvPr>
          <p:cNvSpPr/>
          <p:nvPr/>
        </p:nvSpPr>
        <p:spPr>
          <a:xfrm>
            <a:off x="0" y="-1"/>
            <a:ext cx="3355070" cy="1766455"/>
          </a:xfrm>
          <a:custGeom>
            <a:avLst/>
            <a:gdLst/>
            <a:ahLst/>
            <a:cxnLst/>
            <a:rect l="l" t="t" r="r" b="b"/>
            <a:pathLst>
              <a:path w="3210560" h="1690370">
                <a:moveTo>
                  <a:pt x="3210295" y="0"/>
                </a:moveTo>
                <a:lnTo>
                  <a:pt x="0" y="0"/>
                </a:lnTo>
                <a:lnTo>
                  <a:pt x="5" y="1091296"/>
                </a:lnTo>
                <a:lnTo>
                  <a:pt x="47793" y="1109045"/>
                </a:lnTo>
                <a:lnTo>
                  <a:pt x="1585854" y="1635149"/>
                </a:lnTo>
                <a:lnTo>
                  <a:pt x="1631378" y="1649554"/>
                </a:lnTo>
                <a:lnTo>
                  <a:pt x="1677064" y="1661716"/>
                </a:lnTo>
                <a:lnTo>
                  <a:pt x="1722847" y="1671664"/>
                </a:lnTo>
                <a:lnTo>
                  <a:pt x="1768667" y="1679428"/>
                </a:lnTo>
                <a:lnTo>
                  <a:pt x="1814463" y="1685039"/>
                </a:lnTo>
                <a:lnTo>
                  <a:pt x="1860172" y="1688528"/>
                </a:lnTo>
                <a:lnTo>
                  <a:pt x="1905732" y="1689924"/>
                </a:lnTo>
                <a:lnTo>
                  <a:pt x="1951083" y="1689259"/>
                </a:lnTo>
                <a:lnTo>
                  <a:pt x="1996161" y="1686561"/>
                </a:lnTo>
                <a:lnTo>
                  <a:pt x="2040907" y="1681863"/>
                </a:lnTo>
                <a:lnTo>
                  <a:pt x="2085257" y="1675194"/>
                </a:lnTo>
                <a:lnTo>
                  <a:pt x="2129150" y="1666584"/>
                </a:lnTo>
                <a:lnTo>
                  <a:pt x="2172525" y="1656064"/>
                </a:lnTo>
                <a:lnTo>
                  <a:pt x="2215320" y="1643664"/>
                </a:lnTo>
                <a:lnTo>
                  <a:pt x="2257473" y="1629415"/>
                </a:lnTo>
                <a:lnTo>
                  <a:pt x="2298922" y="1613347"/>
                </a:lnTo>
                <a:lnTo>
                  <a:pt x="2339606" y="1595490"/>
                </a:lnTo>
                <a:lnTo>
                  <a:pt x="2379462" y="1575875"/>
                </a:lnTo>
                <a:lnTo>
                  <a:pt x="2418431" y="1554532"/>
                </a:lnTo>
                <a:lnTo>
                  <a:pt x="2456448" y="1531491"/>
                </a:lnTo>
                <a:lnTo>
                  <a:pt x="2493454" y="1506783"/>
                </a:lnTo>
                <a:lnTo>
                  <a:pt x="2529385" y="1480438"/>
                </a:lnTo>
                <a:lnTo>
                  <a:pt x="2564182" y="1452487"/>
                </a:lnTo>
                <a:lnTo>
                  <a:pt x="2597781" y="1422959"/>
                </a:lnTo>
                <a:lnTo>
                  <a:pt x="2630121" y="1391886"/>
                </a:lnTo>
                <a:lnTo>
                  <a:pt x="2661140" y="1359297"/>
                </a:lnTo>
                <a:lnTo>
                  <a:pt x="2690777" y="1325224"/>
                </a:lnTo>
                <a:lnTo>
                  <a:pt x="2718971" y="1289695"/>
                </a:lnTo>
                <a:lnTo>
                  <a:pt x="2745658" y="1252743"/>
                </a:lnTo>
                <a:lnTo>
                  <a:pt x="2770778" y="1214396"/>
                </a:lnTo>
                <a:lnTo>
                  <a:pt x="2794269" y="1174686"/>
                </a:lnTo>
                <a:lnTo>
                  <a:pt x="2816069" y="1133642"/>
                </a:lnTo>
                <a:lnTo>
                  <a:pt x="2836118" y="1091293"/>
                </a:lnTo>
                <a:lnTo>
                  <a:pt x="2854350" y="1047677"/>
                </a:lnTo>
                <a:lnTo>
                  <a:pt x="2870708" y="1002816"/>
                </a:lnTo>
                <a:lnTo>
                  <a:pt x="3210295" y="0"/>
                </a:lnTo>
                <a:close/>
              </a:path>
            </a:pathLst>
          </a:custGeom>
          <a:solidFill>
            <a:srgbClr val="E9F5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8C2D09-71F6-719B-30A2-06FB6FA2F8D4}"/>
              </a:ext>
            </a:extLst>
          </p:cNvPr>
          <p:cNvSpPr txBox="1"/>
          <p:nvPr/>
        </p:nvSpPr>
        <p:spPr>
          <a:xfrm>
            <a:off x="477843" y="10166358"/>
            <a:ext cx="23993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>
                <a:solidFill>
                  <a:srgbClr val="47489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Euronet Merchant Services </a:t>
            </a:r>
            <a:r>
              <a:rPr lang="en-US" sz="1050" b="0">
                <a:solidFill>
                  <a:srgbClr val="EC611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Greece</a:t>
            </a: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A21DC664-6203-B5D3-E9DE-8518F7FAA0E1}"/>
              </a:ext>
            </a:extLst>
          </p:cNvPr>
          <p:cNvSpPr txBox="1"/>
          <p:nvPr/>
        </p:nvSpPr>
        <p:spPr>
          <a:xfrm>
            <a:off x="783771" y="2357943"/>
            <a:ext cx="6400800" cy="234679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spcBef>
                <a:spcPts val="100"/>
              </a:spcBef>
              <a:defRPr/>
            </a:pPr>
            <a:r>
              <a:rPr lang="el-GR" sz="5400" b="1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Οδηγός</a:t>
            </a:r>
            <a:endParaRPr lang="en-US" sz="5400" b="1" kern="0" dirty="0">
              <a:gradFill flip="none" rotWithShape="1">
                <a:gsLst>
                  <a:gs pos="100000">
                    <a:srgbClr val="0B3D91"/>
                  </a:gs>
                  <a:gs pos="0">
                    <a:srgbClr val="1570B8"/>
                  </a:gs>
                </a:gsLst>
                <a:lin ang="10800000" scaled="1"/>
                <a:tileRect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ctr">
              <a:spcBef>
                <a:spcPts val="100"/>
              </a:spcBef>
              <a:defRPr/>
            </a:pPr>
            <a:r>
              <a:rPr lang="el-GR" sz="3200" b="1" dirty="0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Segoe UI"/>
                <a:cs typeface="Segoe UI"/>
              </a:rPr>
              <a:t>διασύνδεσης τερματικού </a:t>
            </a:r>
            <a:r>
              <a:rPr lang="en-US" sz="3200" b="1" dirty="0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Segoe UI"/>
                <a:cs typeface="Segoe UI"/>
              </a:rPr>
              <a:t>epay </a:t>
            </a:r>
            <a:r>
              <a:rPr lang="en-US" sz="3200" b="1" dirty="0" err="1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Segoe UI"/>
                <a:cs typeface="Segoe UI"/>
              </a:rPr>
              <a:t>SoftPOS</a:t>
            </a:r>
            <a:endParaRPr lang="en-US" sz="3200" b="1" dirty="0">
              <a:gradFill flip="none" rotWithShape="1">
                <a:gsLst>
                  <a:gs pos="100000">
                    <a:srgbClr val="E8530E"/>
                  </a:gs>
                  <a:gs pos="0">
                    <a:srgbClr val="F39200"/>
                  </a:gs>
                </a:gsLst>
                <a:lin ang="10800000" scaled="1"/>
                <a:tileRect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ctr">
              <a:spcBef>
                <a:spcPts val="100"/>
              </a:spcBef>
              <a:defRPr/>
            </a:pPr>
            <a:r>
              <a:rPr lang="el-GR" sz="3200" b="1" dirty="0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(πρωτόκολλα </a:t>
            </a:r>
            <a:r>
              <a:rPr lang="en-US" sz="3200" b="1" dirty="0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1098/1155</a:t>
            </a:r>
            <a:r>
              <a:rPr lang="el-GR" sz="3200" b="1" dirty="0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ΑΑΔΕ)</a:t>
            </a:r>
            <a:endParaRPr lang="en-US" sz="3200" b="1" dirty="0">
              <a:gradFill flip="none" rotWithShape="1">
                <a:gsLst>
                  <a:gs pos="100000">
                    <a:srgbClr val="E8530E"/>
                  </a:gs>
                  <a:gs pos="0">
                    <a:srgbClr val="F39200"/>
                  </a:gs>
                </a:gsLst>
                <a:lin ang="10800000" scaled="1"/>
                <a:tileRect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79AB0EEF-241C-BFEB-2752-A0C615369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169" y="8225946"/>
            <a:ext cx="5044312" cy="70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230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Euronet Merchant Services </a:t>
            </a:r>
            <a:r>
              <a:rPr lang="en-US" sz="1100" b="1" kern="0" dirty="0" err="1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Ίδρυμ</a:t>
            </a:r>
            <a:r>
              <a:rPr lang="en-US" sz="1100" b="1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α Πληρωμών Μονοπρόσωπη Α.Ε.</a:t>
            </a:r>
          </a:p>
          <a:p>
            <a:pPr marL="0" marR="0" lvl="0" indent="0" algn="ctr" defTabSz="230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100" b="1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Σαχτούρη 1 &amp; Λεωφόρος </a:t>
            </a:r>
            <a:r>
              <a:rPr lang="el-GR" sz="1100" b="1" kern="0" dirty="0" err="1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Ποσειδώνος</a:t>
            </a:r>
            <a:r>
              <a:rPr lang="el-GR" sz="1100" b="1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, 176 74 Καλλιθέα, Αθήνα</a:t>
            </a:r>
            <a:r>
              <a:rPr lang="en-US" sz="1100" b="1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l-GR" sz="1100" b="1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Ελλάδα</a:t>
            </a:r>
            <a:endParaRPr lang="en-US" sz="1100" b="1" kern="0" dirty="0">
              <a:gradFill flip="none" rotWithShape="1">
                <a:gsLst>
                  <a:gs pos="100000">
                    <a:srgbClr val="0B3D91"/>
                  </a:gs>
                  <a:gs pos="0">
                    <a:srgbClr val="1570B8"/>
                  </a:gs>
                </a:gsLst>
                <a:lin ang="10800000" scaled="1"/>
                <a:tileRect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230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100" b="1" kern="0" dirty="0" err="1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Αδειοδοτημένο</a:t>
            </a:r>
            <a:r>
              <a:rPr lang="el-GR" sz="1100" b="1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Ίδρυμα Πληρωμών από την Τράπεζα της Ελλάδος, </a:t>
            </a:r>
            <a:br>
              <a:rPr lang="el-GR" sz="1100" b="1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l-GR" sz="1100" b="1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βάσει του ν. 4537/2018</a:t>
            </a:r>
            <a:endParaRPr lang="en-US" sz="1100" b="1" kern="0" dirty="0">
              <a:gradFill flip="none" rotWithShape="1">
                <a:gsLst>
                  <a:gs pos="100000">
                    <a:srgbClr val="0B3D91"/>
                  </a:gs>
                  <a:gs pos="0">
                    <a:srgbClr val="1570B8"/>
                  </a:gs>
                </a:gsLst>
                <a:lin ang="10800000" scaled="1"/>
                <a:tileRect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7B78D5A6-3B28-B959-9346-DF31CD444D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477" y="5372887"/>
            <a:ext cx="1705388" cy="18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9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>
            <a:extLst>
              <a:ext uri="{FF2B5EF4-FFF2-40B4-BE49-F238E27FC236}">
                <a16:creationId xmlns:a16="http://schemas.microsoft.com/office/drawing/2014/main" id="{B453430E-1FAE-44A4-2803-FB6919887BE1}"/>
              </a:ext>
            </a:extLst>
          </p:cNvPr>
          <p:cNvSpPr/>
          <p:nvPr/>
        </p:nvSpPr>
        <p:spPr>
          <a:xfrm>
            <a:off x="0" y="-1"/>
            <a:ext cx="3355070" cy="1766455"/>
          </a:xfrm>
          <a:custGeom>
            <a:avLst/>
            <a:gdLst/>
            <a:ahLst/>
            <a:cxnLst/>
            <a:rect l="l" t="t" r="r" b="b"/>
            <a:pathLst>
              <a:path w="3210560" h="1690370">
                <a:moveTo>
                  <a:pt x="3210295" y="0"/>
                </a:moveTo>
                <a:lnTo>
                  <a:pt x="0" y="0"/>
                </a:lnTo>
                <a:lnTo>
                  <a:pt x="5" y="1091296"/>
                </a:lnTo>
                <a:lnTo>
                  <a:pt x="47793" y="1109045"/>
                </a:lnTo>
                <a:lnTo>
                  <a:pt x="1585854" y="1635149"/>
                </a:lnTo>
                <a:lnTo>
                  <a:pt x="1631378" y="1649554"/>
                </a:lnTo>
                <a:lnTo>
                  <a:pt x="1677064" y="1661716"/>
                </a:lnTo>
                <a:lnTo>
                  <a:pt x="1722847" y="1671664"/>
                </a:lnTo>
                <a:lnTo>
                  <a:pt x="1768667" y="1679428"/>
                </a:lnTo>
                <a:lnTo>
                  <a:pt x="1814463" y="1685039"/>
                </a:lnTo>
                <a:lnTo>
                  <a:pt x="1860172" y="1688528"/>
                </a:lnTo>
                <a:lnTo>
                  <a:pt x="1905732" y="1689924"/>
                </a:lnTo>
                <a:lnTo>
                  <a:pt x="1951083" y="1689259"/>
                </a:lnTo>
                <a:lnTo>
                  <a:pt x="1996161" y="1686561"/>
                </a:lnTo>
                <a:lnTo>
                  <a:pt x="2040907" y="1681863"/>
                </a:lnTo>
                <a:lnTo>
                  <a:pt x="2085257" y="1675194"/>
                </a:lnTo>
                <a:lnTo>
                  <a:pt x="2129150" y="1666584"/>
                </a:lnTo>
                <a:lnTo>
                  <a:pt x="2172525" y="1656064"/>
                </a:lnTo>
                <a:lnTo>
                  <a:pt x="2215320" y="1643664"/>
                </a:lnTo>
                <a:lnTo>
                  <a:pt x="2257473" y="1629415"/>
                </a:lnTo>
                <a:lnTo>
                  <a:pt x="2298922" y="1613347"/>
                </a:lnTo>
                <a:lnTo>
                  <a:pt x="2339606" y="1595490"/>
                </a:lnTo>
                <a:lnTo>
                  <a:pt x="2379462" y="1575875"/>
                </a:lnTo>
                <a:lnTo>
                  <a:pt x="2418431" y="1554532"/>
                </a:lnTo>
                <a:lnTo>
                  <a:pt x="2456448" y="1531491"/>
                </a:lnTo>
                <a:lnTo>
                  <a:pt x="2493454" y="1506783"/>
                </a:lnTo>
                <a:lnTo>
                  <a:pt x="2529385" y="1480438"/>
                </a:lnTo>
                <a:lnTo>
                  <a:pt x="2564182" y="1452487"/>
                </a:lnTo>
                <a:lnTo>
                  <a:pt x="2597781" y="1422959"/>
                </a:lnTo>
                <a:lnTo>
                  <a:pt x="2630121" y="1391886"/>
                </a:lnTo>
                <a:lnTo>
                  <a:pt x="2661140" y="1359297"/>
                </a:lnTo>
                <a:lnTo>
                  <a:pt x="2690777" y="1325224"/>
                </a:lnTo>
                <a:lnTo>
                  <a:pt x="2718971" y="1289695"/>
                </a:lnTo>
                <a:lnTo>
                  <a:pt x="2745658" y="1252743"/>
                </a:lnTo>
                <a:lnTo>
                  <a:pt x="2770778" y="1214396"/>
                </a:lnTo>
                <a:lnTo>
                  <a:pt x="2794269" y="1174686"/>
                </a:lnTo>
                <a:lnTo>
                  <a:pt x="2816069" y="1133642"/>
                </a:lnTo>
                <a:lnTo>
                  <a:pt x="2836118" y="1091293"/>
                </a:lnTo>
                <a:lnTo>
                  <a:pt x="2854350" y="1047677"/>
                </a:lnTo>
                <a:lnTo>
                  <a:pt x="2870708" y="1002816"/>
                </a:lnTo>
                <a:lnTo>
                  <a:pt x="3210295" y="0"/>
                </a:lnTo>
                <a:close/>
              </a:path>
            </a:pathLst>
          </a:custGeom>
          <a:solidFill>
            <a:srgbClr val="E9F5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B1ACEDC2-A023-C1AD-6B71-D440EF72BE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79" y="473353"/>
            <a:ext cx="2071166" cy="514894"/>
          </a:xfrm>
          <a:prstGeom prst="rect">
            <a:avLst/>
          </a:prstGeom>
        </p:spPr>
      </p:pic>
      <p:sp>
        <p:nvSpPr>
          <p:cNvPr id="12" name="object 30">
            <a:extLst>
              <a:ext uri="{FF2B5EF4-FFF2-40B4-BE49-F238E27FC236}">
                <a16:creationId xmlns:a16="http://schemas.microsoft.com/office/drawing/2014/main" id="{43BAE6BC-F771-6399-D560-ED1308D7D48F}"/>
              </a:ext>
            </a:extLst>
          </p:cNvPr>
          <p:cNvSpPr txBox="1"/>
          <p:nvPr/>
        </p:nvSpPr>
        <p:spPr>
          <a:xfrm>
            <a:off x="2623945" y="273126"/>
            <a:ext cx="5211149" cy="1133633"/>
          </a:xfrm>
          <a:prstGeom prst="rect">
            <a:avLst/>
          </a:prstGeom>
        </p:spPr>
        <p:txBody>
          <a:bodyPr vert="horz" wrap="square" lIns="0" tIns="12689" rIns="0" bIns="0" rtlCol="0" anchor="t">
            <a:spAutoFit/>
          </a:bodyPr>
          <a:lstStyle>
            <a:defPPr>
              <a:defRPr lang="en-US"/>
            </a:defPPr>
            <a:lvl1pPr marL="12690" marR="5076" lvl="0" indent="0" defTabSz="456834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</a:lstStyle>
          <a:p>
            <a:pPr marL="12065" marR="4445" algn="ctr"/>
            <a:r>
              <a:rPr lang="en-US" sz="24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epay </a:t>
            </a:r>
            <a:r>
              <a:rPr lang="en-US" sz="2400" kern="0" dirty="0" err="1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SoftPOS</a:t>
            </a:r>
            <a:r>
              <a:rPr lang="el-GR" sz="24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 (</a:t>
            </a:r>
            <a:r>
              <a:rPr lang="en-US" sz="24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Connector</a:t>
            </a:r>
            <a:r>
              <a:rPr lang="el-GR" sz="24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) </a:t>
            </a:r>
          </a:p>
          <a:p>
            <a:pPr marL="12065" marR="4445" algn="ctr"/>
            <a:r>
              <a:rPr lang="en-US" sz="24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 </a:t>
            </a:r>
            <a:r>
              <a:rPr lang="el-GR" sz="24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στάδια διασύνδεσης με </a:t>
            </a:r>
            <a:r>
              <a:rPr lang="en-US" sz="24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ERP </a:t>
            </a:r>
            <a:r>
              <a:rPr lang="el-GR" sz="24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πρωτόκολλο 1155 ΑΑΔΕ</a:t>
            </a:r>
            <a:endParaRPr lang="el-GR" sz="1400" kern="0" dirty="0">
              <a:gradFill flip="none">
                <a:gsLst>
                  <a:gs pos="0">
                    <a:srgbClr val="1570B8"/>
                  </a:gs>
                  <a:gs pos="100000">
                    <a:srgbClr val="0B3D91"/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3633043-65B2-C427-BDFC-0D11DE6A3D5B}"/>
              </a:ext>
            </a:extLst>
          </p:cNvPr>
          <p:cNvSpPr txBox="1"/>
          <p:nvPr/>
        </p:nvSpPr>
        <p:spPr>
          <a:xfrm>
            <a:off x="216767" y="3283098"/>
            <a:ext cx="4375150" cy="18543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l-GR" sz="1400" b="1" kern="0" dirty="0">
                <a:solidFill>
                  <a:srgbClr val="000000"/>
                </a:solidFill>
                <a:latin typeface="Segoe UI"/>
                <a:cs typeface="Segoe UI"/>
              </a:rPr>
              <a:t>Προσοχή</a:t>
            </a:r>
            <a:r>
              <a:rPr lang="en-US" sz="1400" b="1" kern="0" dirty="0">
                <a:solidFill>
                  <a:srgbClr val="000000"/>
                </a:solidFill>
                <a:latin typeface="Segoe UI"/>
                <a:cs typeface="Segoe UI"/>
              </a:rPr>
              <a:t>! </a:t>
            </a:r>
            <a:r>
              <a:rPr lang="el-GR" sz="1400" kern="0" dirty="0">
                <a:solidFill>
                  <a:srgbClr val="000000"/>
                </a:solidFill>
                <a:latin typeface="Segoe UI"/>
                <a:cs typeface="Segoe UI"/>
              </a:rPr>
              <a:t>Από την ίδια τηλεφωνική συσκευή που είναι εγκατεστημένο το </a:t>
            </a:r>
            <a:r>
              <a:rPr lang="el-GR" sz="1400" kern="0" dirty="0" err="1">
                <a:solidFill>
                  <a:srgbClr val="000000"/>
                </a:solidFill>
                <a:latin typeface="Segoe UI"/>
                <a:cs typeface="Segoe UI"/>
              </a:rPr>
              <a:t>Soft</a:t>
            </a:r>
            <a:r>
              <a:rPr lang="en-US" sz="1400" kern="0" dirty="0">
                <a:solidFill>
                  <a:srgbClr val="000000"/>
                </a:solidFill>
                <a:latin typeface="Segoe UI"/>
                <a:cs typeface="Segoe UI"/>
              </a:rPr>
              <a:t>POS</a:t>
            </a:r>
            <a:r>
              <a:rPr lang="el-GR" sz="1400" kern="0" dirty="0">
                <a:solidFill>
                  <a:srgbClr val="000000"/>
                </a:solidFill>
                <a:latin typeface="Segoe UI"/>
                <a:cs typeface="Segoe UI"/>
              </a:rPr>
              <a:t> μπαίνετε στο </a:t>
            </a:r>
            <a:r>
              <a:rPr lang="el-GR" sz="1400" kern="0" dirty="0" err="1">
                <a:solidFill>
                  <a:srgbClr val="000000"/>
                </a:solidFill>
                <a:latin typeface="Segoe UI"/>
                <a:cs typeface="Segoe UI"/>
              </a:rPr>
              <a:t>Go</a:t>
            </a:r>
            <a:r>
              <a:rPr lang="en-US" sz="1400" kern="0" dirty="0">
                <a:solidFill>
                  <a:srgbClr val="000000"/>
                </a:solidFill>
                <a:latin typeface="Segoe UI"/>
                <a:cs typeface="Segoe UI"/>
              </a:rPr>
              <a:t>o</a:t>
            </a:r>
            <a:r>
              <a:rPr lang="el-GR" sz="1400" kern="0" dirty="0" err="1">
                <a:solidFill>
                  <a:srgbClr val="000000"/>
                </a:solidFill>
                <a:latin typeface="Segoe UI"/>
                <a:cs typeface="Segoe UI"/>
              </a:rPr>
              <a:t>gle</a:t>
            </a:r>
            <a:r>
              <a:rPr lang="el-GR" sz="1400" kern="0" dirty="0">
                <a:solidFill>
                  <a:srgbClr val="000000"/>
                </a:solidFill>
                <a:latin typeface="Segoe UI"/>
                <a:cs typeface="Segoe UI"/>
              </a:rPr>
              <a:t> </a:t>
            </a:r>
            <a:r>
              <a:rPr lang="en-US" sz="1400" kern="0" dirty="0">
                <a:solidFill>
                  <a:srgbClr val="000000"/>
                </a:solidFill>
                <a:latin typeface="Segoe UI"/>
                <a:cs typeface="Segoe UI"/>
              </a:rPr>
              <a:t>P</a:t>
            </a:r>
            <a:r>
              <a:rPr lang="el-GR" sz="1400" kern="0" dirty="0" err="1">
                <a:solidFill>
                  <a:srgbClr val="000000"/>
                </a:solidFill>
                <a:latin typeface="Segoe UI"/>
                <a:cs typeface="Segoe UI"/>
              </a:rPr>
              <a:t>lay</a:t>
            </a:r>
            <a:r>
              <a:rPr lang="el-GR" sz="1400" kern="0" dirty="0">
                <a:solidFill>
                  <a:srgbClr val="000000"/>
                </a:solidFill>
                <a:latin typeface="Segoe UI"/>
                <a:cs typeface="Segoe UI"/>
              </a:rPr>
              <a:t> </a:t>
            </a:r>
            <a:r>
              <a:rPr lang="en-US" sz="1400" kern="0" dirty="0">
                <a:solidFill>
                  <a:srgbClr val="000000"/>
                </a:solidFill>
                <a:latin typeface="Segoe UI"/>
                <a:cs typeface="Segoe UI"/>
              </a:rPr>
              <a:t>S</a:t>
            </a:r>
            <a:r>
              <a:rPr lang="el-GR" sz="1400" kern="0" dirty="0" err="1">
                <a:solidFill>
                  <a:srgbClr val="000000"/>
                </a:solidFill>
                <a:latin typeface="Segoe UI"/>
                <a:cs typeface="Segoe UI"/>
              </a:rPr>
              <a:t>tore</a:t>
            </a:r>
            <a:r>
              <a:rPr lang="en-US" sz="1400" kern="0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l-GR" sz="1400" kern="0" dirty="0">
                <a:solidFill>
                  <a:srgbClr val="000000"/>
                </a:solidFill>
                <a:latin typeface="Segoe UI"/>
                <a:cs typeface="Segoe UI"/>
              </a:rPr>
              <a:t>και επιλέγετε την εφαρμογή </a:t>
            </a:r>
            <a:r>
              <a:rPr lang="en-US" sz="1400" kern="0" dirty="0">
                <a:solidFill>
                  <a:srgbClr val="000000"/>
                </a:solidFill>
                <a:latin typeface="Segoe UI"/>
                <a:cs typeface="Segoe UI"/>
              </a:rPr>
              <a:t>epay </a:t>
            </a:r>
            <a:r>
              <a:rPr lang="en-US" sz="1400" kern="0" dirty="0" err="1">
                <a:solidFill>
                  <a:srgbClr val="000000"/>
                </a:solidFill>
                <a:latin typeface="Segoe UI"/>
                <a:cs typeface="Segoe UI"/>
              </a:rPr>
              <a:t>SoftPOS</a:t>
            </a:r>
            <a:r>
              <a:rPr lang="en-US" sz="1400" kern="0" dirty="0">
                <a:solidFill>
                  <a:srgbClr val="000000"/>
                </a:solidFill>
                <a:latin typeface="Segoe UI"/>
                <a:cs typeface="Segoe UI"/>
              </a:rPr>
              <a:t> Connector.</a:t>
            </a:r>
            <a:endParaRPr lang="el-GR" sz="1400" kern="0" dirty="0">
              <a:solidFill>
                <a:srgbClr val="000000"/>
              </a:solidFill>
              <a:latin typeface="Segoe UI"/>
              <a:cs typeface="Segoe UI"/>
            </a:endParaRPr>
          </a:p>
          <a:p>
            <a:pPr marL="342900" marR="5080" lvl="1" indent="-342900">
              <a:spcBef>
                <a:spcPts val="100"/>
              </a:spcBef>
              <a:buClr>
                <a:schemeClr val="accent4"/>
              </a:buClr>
              <a:buFont typeface="Arial"/>
              <a:buChar char="•"/>
            </a:pPr>
            <a:endParaRPr lang="el-GR" sz="1400" kern="0" dirty="0">
              <a:solidFill>
                <a:srgbClr val="000000"/>
              </a:solidFill>
              <a:latin typeface="Segoe UI"/>
              <a:cs typeface="Segoe UI"/>
            </a:endParaRPr>
          </a:p>
          <a:p>
            <a:pPr marL="12700" marR="5080" lvl="1">
              <a:spcBef>
                <a:spcPts val="100"/>
              </a:spcBef>
              <a:buClr>
                <a:schemeClr val="accent4"/>
              </a:buClr>
            </a:pPr>
            <a:r>
              <a:rPr lang="el-GR" sz="1400" kern="0" dirty="0">
                <a:solidFill>
                  <a:srgbClr val="000000"/>
                </a:solidFill>
                <a:latin typeface="Segoe UI"/>
                <a:cs typeface="Segoe UI"/>
              </a:rPr>
              <a:t>Μετά την επιλογή της εφαρμογής προχωράτε σε εγκατάστασή της στο κινητό σας τηλέφωνο</a:t>
            </a:r>
            <a:r>
              <a:rPr lang="en-US" sz="1400" kern="0" dirty="0">
                <a:solidFill>
                  <a:srgbClr val="000000"/>
                </a:solidFill>
                <a:latin typeface="Segoe UI"/>
                <a:cs typeface="Segoe UI"/>
              </a:rPr>
              <a:t>.</a:t>
            </a:r>
          </a:p>
          <a:p>
            <a:pPr marL="0" marR="5080" lvl="1">
              <a:spcBef>
                <a:spcPts val="100"/>
              </a:spcBef>
            </a:pPr>
            <a:endParaRPr lang="el-GR" sz="1400" dirty="0">
              <a:solidFill>
                <a:srgbClr val="EF7807"/>
              </a:solidFill>
              <a:latin typeface="Segoe UI "/>
              <a:cs typeface="Segoe UI Semibold" panose="020B0702040204020203" pitchFamily="34" charset="0"/>
            </a:endParaRPr>
          </a:p>
        </p:txBody>
      </p:sp>
      <p:sp>
        <p:nvSpPr>
          <p:cNvPr id="116" name="object 30">
            <a:extLst>
              <a:ext uri="{FF2B5EF4-FFF2-40B4-BE49-F238E27FC236}">
                <a16:creationId xmlns:a16="http://schemas.microsoft.com/office/drawing/2014/main" id="{5A81D3C9-2ABF-FE18-C990-5E70A32A153E}"/>
              </a:ext>
            </a:extLst>
          </p:cNvPr>
          <p:cNvSpPr txBox="1"/>
          <p:nvPr/>
        </p:nvSpPr>
        <p:spPr>
          <a:xfrm>
            <a:off x="263359" y="2448921"/>
            <a:ext cx="3844699" cy="505255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>
            <a:defPPr>
              <a:defRPr lang="en-US"/>
            </a:defPPr>
            <a:lvl1pPr marL="12690" marR="5076" lvl="0" indent="0" defTabSz="456834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l-GR" sz="3200" dirty="0">
                <a:latin typeface="Segoe UI "/>
              </a:rPr>
              <a:t>Βήμα 1</a:t>
            </a:r>
          </a:p>
        </p:txBody>
      </p:sp>
      <p:grpSp>
        <p:nvGrpSpPr>
          <p:cNvPr id="120" name="object 3">
            <a:extLst>
              <a:ext uri="{FF2B5EF4-FFF2-40B4-BE49-F238E27FC236}">
                <a16:creationId xmlns:a16="http://schemas.microsoft.com/office/drawing/2014/main" id="{DF524856-AB70-0E42-84DE-F921F54794F8}"/>
              </a:ext>
            </a:extLst>
          </p:cNvPr>
          <p:cNvGrpSpPr/>
          <p:nvPr/>
        </p:nvGrpSpPr>
        <p:grpSpPr>
          <a:xfrm>
            <a:off x="0" y="9274729"/>
            <a:ext cx="4216400" cy="1421502"/>
            <a:chOff x="376836" y="9728910"/>
            <a:chExt cx="4452620" cy="1501140"/>
          </a:xfrm>
        </p:grpSpPr>
        <p:sp>
          <p:nvSpPr>
            <p:cNvPr id="121" name="object 4">
              <a:extLst>
                <a:ext uri="{FF2B5EF4-FFF2-40B4-BE49-F238E27FC236}">
                  <a16:creationId xmlns:a16="http://schemas.microsoft.com/office/drawing/2014/main" id="{EECE7B6C-C693-5145-7299-536BEB2A1EF0}"/>
                </a:ext>
              </a:extLst>
            </p:cNvPr>
            <p:cNvSpPr/>
            <p:nvPr/>
          </p:nvSpPr>
          <p:spPr>
            <a:xfrm>
              <a:off x="385199" y="9728910"/>
              <a:ext cx="4444365" cy="1492885"/>
            </a:xfrm>
            <a:custGeom>
              <a:avLst/>
              <a:gdLst/>
              <a:ahLst/>
              <a:cxnLst/>
              <a:rect l="l" t="t" r="r" b="b"/>
              <a:pathLst>
                <a:path w="4444365" h="1492884">
                  <a:moveTo>
                    <a:pt x="1202407" y="0"/>
                  </a:moveTo>
                  <a:lnTo>
                    <a:pt x="1154109" y="723"/>
                  </a:lnTo>
                  <a:lnTo>
                    <a:pt x="1105753" y="2480"/>
                  </a:lnTo>
                  <a:lnTo>
                    <a:pt x="1057369" y="5266"/>
                  </a:lnTo>
                  <a:lnTo>
                    <a:pt x="1008990" y="9077"/>
                  </a:lnTo>
                  <a:lnTo>
                    <a:pt x="960646" y="13908"/>
                  </a:lnTo>
                  <a:lnTo>
                    <a:pt x="912369" y="19753"/>
                  </a:lnTo>
                  <a:lnTo>
                    <a:pt x="864190" y="26608"/>
                  </a:lnTo>
                  <a:lnTo>
                    <a:pt x="816140" y="34468"/>
                  </a:lnTo>
                  <a:lnTo>
                    <a:pt x="768250" y="43329"/>
                  </a:lnTo>
                  <a:lnTo>
                    <a:pt x="720553" y="53186"/>
                  </a:lnTo>
                  <a:lnTo>
                    <a:pt x="673079" y="64033"/>
                  </a:lnTo>
                  <a:lnTo>
                    <a:pt x="625859" y="75866"/>
                  </a:lnTo>
                  <a:lnTo>
                    <a:pt x="578925" y="88681"/>
                  </a:lnTo>
                  <a:lnTo>
                    <a:pt x="532308" y="102472"/>
                  </a:lnTo>
                  <a:lnTo>
                    <a:pt x="486039" y="117235"/>
                  </a:lnTo>
                  <a:lnTo>
                    <a:pt x="440150" y="132965"/>
                  </a:lnTo>
                  <a:lnTo>
                    <a:pt x="394672" y="149657"/>
                  </a:lnTo>
                  <a:lnTo>
                    <a:pt x="349636" y="167307"/>
                  </a:lnTo>
                  <a:lnTo>
                    <a:pt x="305073" y="185909"/>
                  </a:lnTo>
                  <a:lnTo>
                    <a:pt x="261016" y="205459"/>
                  </a:lnTo>
                  <a:lnTo>
                    <a:pt x="217494" y="225952"/>
                  </a:lnTo>
                  <a:lnTo>
                    <a:pt x="174540" y="247383"/>
                  </a:lnTo>
                  <a:lnTo>
                    <a:pt x="132185" y="269748"/>
                  </a:lnTo>
                  <a:lnTo>
                    <a:pt x="90459" y="293041"/>
                  </a:lnTo>
                  <a:lnTo>
                    <a:pt x="49395" y="317258"/>
                  </a:lnTo>
                  <a:lnTo>
                    <a:pt x="9023" y="342395"/>
                  </a:lnTo>
                  <a:lnTo>
                    <a:pt x="0" y="348324"/>
                  </a:lnTo>
                  <a:lnTo>
                    <a:pt x="0" y="1492289"/>
                  </a:lnTo>
                  <a:lnTo>
                    <a:pt x="4443748" y="1492289"/>
                  </a:lnTo>
                  <a:lnTo>
                    <a:pt x="4414095" y="1468154"/>
                  </a:lnTo>
                  <a:lnTo>
                    <a:pt x="4376194" y="1439531"/>
                  </a:lnTo>
                  <a:lnTo>
                    <a:pt x="4336657" y="1411829"/>
                  </a:lnTo>
                  <a:lnTo>
                    <a:pt x="4295488" y="1385082"/>
                  </a:lnTo>
                  <a:lnTo>
                    <a:pt x="4252691" y="1359323"/>
                  </a:lnTo>
                  <a:lnTo>
                    <a:pt x="4208270" y="1334584"/>
                  </a:lnTo>
                  <a:lnTo>
                    <a:pt x="2107900" y="210026"/>
                  </a:lnTo>
                  <a:lnTo>
                    <a:pt x="2067342" y="189066"/>
                  </a:lnTo>
                  <a:lnTo>
                    <a:pt x="2026100" y="169236"/>
                  </a:lnTo>
                  <a:lnTo>
                    <a:pt x="1984206" y="150530"/>
                  </a:lnTo>
                  <a:lnTo>
                    <a:pt x="1941689" y="132945"/>
                  </a:lnTo>
                  <a:lnTo>
                    <a:pt x="1898582" y="116475"/>
                  </a:lnTo>
                  <a:lnTo>
                    <a:pt x="1854916" y="101115"/>
                  </a:lnTo>
                  <a:lnTo>
                    <a:pt x="1810722" y="86861"/>
                  </a:lnTo>
                  <a:lnTo>
                    <a:pt x="1766032" y="73708"/>
                  </a:lnTo>
                  <a:lnTo>
                    <a:pt x="1720876" y="61651"/>
                  </a:lnTo>
                  <a:lnTo>
                    <a:pt x="1675287" y="50685"/>
                  </a:lnTo>
                  <a:lnTo>
                    <a:pt x="1629294" y="40806"/>
                  </a:lnTo>
                  <a:lnTo>
                    <a:pt x="1582931" y="32009"/>
                  </a:lnTo>
                  <a:lnTo>
                    <a:pt x="1536227" y="24288"/>
                  </a:lnTo>
                  <a:lnTo>
                    <a:pt x="1489214" y="17640"/>
                  </a:lnTo>
                  <a:lnTo>
                    <a:pt x="1441924" y="12059"/>
                  </a:lnTo>
                  <a:lnTo>
                    <a:pt x="1394388" y="7541"/>
                  </a:lnTo>
                  <a:lnTo>
                    <a:pt x="1346637" y="4081"/>
                  </a:lnTo>
                  <a:lnTo>
                    <a:pt x="1298702" y="1674"/>
                  </a:lnTo>
                  <a:lnTo>
                    <a:pt x="1250615" y="315"/>
                  </a:lnTo>
                  <a:lnTo>
                    <a:pt x="1202407" y="0"/>
                  </a:lnTo>
                  <a:close/>
                </a:path>
              </a:pathLst>
            </a:custGeom>
            <a:solidFill>
              <a:srgbClr val="E9F5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5">
              <a:extLst>
                <a:ext uri="{FF2B5EF4-FFF2-40B4-BE49-F238E27FC236}">
                  <a16:creationId xmlns:a16="http://schemas.microsoft.com/office/drawing/2014/main" id="{E82599DC-8F31-27BB-E16A-D59B408903E0}"/>
                </a:ext>
              </a:extLst>
            </p:cNvPr>
            <p:cNvSpPr/>
            <p:nvPr/>
          </p:nvSpPr>
          <p:spPr>
            <a:xfrm>
              <a:off x="385199" y="9824345"/>
              <a:ext cx="3794125" cy="1397000"/>
            </a:xfrm>
            <a:custGeom>
              <a:avLst/>
              <a:gdLst/>
              <a:ahLst/>
              <a:cxnLst/>
              <a:rect l="l" t="t" r="r" b="b"/>
              <a:pathLst>
                <a:path w="3794125" h="1397000">
                  <a:moveTo>
                    <a:pt x="0" y="284953"/>
                  </a:moveTo>
                  <a:lnTo>
                    <a:pt x="61190" y="250255"/>
                  </a:lnTo>
                  <a:lnTo>
                    <a:pt x="104012" y="227830"/>
                  </a:lnTo>
                  <a:lnTo>
                    <a:pt x="147521" y="206411"/>
                  </a:lnTo>
                  <a:lnTo>
                    <a:pt x="191682" y="186003"/>
                  </a:lnTo>
                  <a:lnTo>
                    <a:pt x="236459" y="166616"/>
                  </a:lnTo>
                  <a:lnTo>
                    <a:pt x="281818" y="148255"/>
                  </a:lnTo>
                  <a:lnTo>
                    <a:pt x="327722" y="130928"/>
                  </a:lnTo>
                  <a:lnTo>
                    <a:pt x="374136" y="114642"/>
                  </a:lnTo>
                  <a:lnTo>
                    <a:pt x="421024" y="99404"/>
                  </a:lnTo>
                  <a:lnTo>
                    <a:pt x="468351" y="85222"/>
                  </a:lnTo>
                  <a:lnTo>
                    <a:pt x="516081" y="72103"/>
                  </a:lnTo>
                  <a:lnTo>
                    <a:pt x="564180" y="60054"/>
                  </a:lnTo>
                  <a:lnTo>
                    <a:pt x="612610" y="49082"/>
                  </a:lnTo>
                  <a:lnTo>
                    <a:pt x="661338" y="39195"/>
                  </a:lnTo>
                  <a:lnTo>
                    <a:pt x="710326" y="30399"/>
                  </a:lnTo>
                  <a:lnTo>
                    <a:pt x="759540" y="22702"/>
                  </a:lnTo>
                  <a:lnTo>
                    <a:pt x="808945" y="16111"/>
                  </a:lnTo>
                  <a:lnTo>
                    <a:pt x="858504" y="10633"/>
                  </a:lnTo>
                  <a:lnTo>
                    <a:pt x="908182" y="6276"/>
                  </a:lnTo>
                  <a:lnTo>
                    <a:pt x="957944" y="3047"/>
                  </a:lnTo>
                  <a:lnTo>
                    <a:pt x="1007754" y="952"/>
                  </a:lnTo>
                  <a:lnTo>
                    <a:pt x="1057577" y="0"/>
                  </a:lnTo>
                  <a:lnTo>
                    <a:pt x="1107376" y="196"/>
                  </a:lnTo>
                  <a:lnTo>
                    <a:pt x="1157117" y="1550"/>
                  </a:lnTo>
                  <a:lnTo>
                    <a:pt x="1206764" y="4066"/>
                  </a:lnTo>
                  <a:lnTo>
                    <a:pt x="1256282" y="7754"/>
                  </a:lnTo>
                  <a:lnTo>
                    <a:pt x="1305634" y="12620"/>
                  </a:lnTo>
                  <a:lnTo>
                    <a:pt x="1354786" y="18672"/>
                  </a:lnTo>
                  <a:lnTo>
                    <a:pt x="1403701" y="25916"/>
                  </a:lnTo>
                  <a:lnTo>
                    <a:pt x="1452345" y="34359"/>
                  </a:lnTo>
                  <a:lnTo>
                    <a:pt x="1500682" y="44010"/>
                  </a:lnTo>
                  <a:lnTo>
                    <a:pt x="1548676" y="54875"/>
                  </a:lnTo>
                  <a:lnTo>
                    <a:pt x="1596292" y="66961"/>
                  </a:lnTo>
                  <a:lnTo>
                    <a:pt x="1643494" y="80276"/>
                  </a:lnTo>
                  <a:lnTo>
                    <a:pt x="1690247" y="94826"/>
                  </a:lnTo>
                  <a:lnTo>
                    <a:pt x="1736515" y="110620"/>
                  </a:lnTo>
                  <a:lnTo>
                    <a:pt x="1782263" y="127664"/>
                  </a:lnTo>
                  <a:lnTo>
                    <a:pt x="1827455" y="145965"/>
                  </a:lnTo>
                  <a:lnTo>
                    <a:pt x="1872055" y="165531"/>
                  </a:lnTo>
                  <a:lnTo>
                    <a:pt x="3793928" y="1396855"/>
                  </a:lnTo>
                </a:path>
              </a:pathLst>
            </a:custGeom>
            <a:ln w="17161">
              <a:solidFill>
                <a:srgbClr val="69A5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43231722-96C1-B0EF-D992-5574F816302F}"/>
              </a:ext>
            </a:extLst>
          </p:cNvPr>
          <p:cNvSpPr txBox="1"/>
          <p:nvPr/>
        </p:nvSpPr>
        <p:spPr>
          <a:xfrm>
            <a:off x="477843" y="10166358"/>
            <a:ext cx="23993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>
                <a:solidFill>
                  <a:srgbClr val="47489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Euronet Merchant Services </a:t>
            </a:r>
            <a:r>
              <a:rPr lang="en-US" sz="1050" b="0">
                <a:solidFill>
                  <a:srgbClr val="EC611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Greece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544C3A-9BBD-8EAD-561F-12270B35E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674" y="2756887"/>
            <a:ext cx="1901818" cy="197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41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>
            <a:extLst>
              <a:ext uri="{FF2B5EF4-FFF2-40B4-BE49-F238E27FC236}">
                <a16:creationId xmlns:a16="http://schemas.microsoft.com/office/drawing/2014/main" id="{B453430E-1FAE-44A4-2803-FB6919887BE1}"/>
              </a:ext>
            </a:extLst>
          </p:cNvPr>
          <p:cNvSpPr/>
          <p:nvPr/>
        </p:nvSpPr>
        <p:spPr>
          <a:xfrm>
            <a:off x="0" y="-1"/>
            <a:ext cx="3355070" cy="1766455"/>
          </a:xfrm>
          <a:custGeom>
            <a:avLst/>
            <a:gdLst/>
            <a:ahLst/>
            <a:cxnLst/>
            <a:rect l="l" t="t" r="r" b="b"/>
            <a:pathLst>
              <a:path w="3210560" h="1690370">
                <a:moveTo>
                  <a:pt x="3210295" y="0"/>
                </a:moveTo>
                <a:lnTo>
                  <a:pt x="0" y="0"/>
                </a:lnTo>
                <a:lnTo>
                  <a:pt x="5" y="1091296"/>
                </a:lnTo>
                <a:lnTo>
                  <a:pt x="47793" y="1109045"/>
                </a:lnTo>
                <a:lnTo>
                  <a:pt x="1585854" y="1635149"/>
                </a:lnTo>
                <a:lnTo>
                  <a:pt x="1631378" y="1649554"/>
                </a:lnTo>
                <a:lnTo>
                  <a:pt x="1677064" y="1661716"/>
                </a:lnTo>
                <a:lnTo>
                  <a:pt x="1722847" y="1671664"/>
                </a:lnTo>
                <a:lnTo>
                  <a:pt x="1768667" y="1679428"/>
                </a:lnTo>
                <a:lnTo>
                  <a:pt x="1814463" y="1685039"/>
                </a:lnTo>
                <a:lnTo>
                  <a:pt x="1860172" y="1688528"/>
                </a:lnTo>
                <a:lnTo>
                  <a:pt x="1905732" y="1689924"/>
                </a:lnTo>
                <a:lnTo>
                  <a:pt x="1951083" y="1689259"/>
                </a:lnTo>
                <a:lnTo>
                  <a:pt x="1996161" y="1686561"/>
                </a:lnTo>
                <a:lnTo>
                  <a:pt x="2040907" y="1681863"/>
                </a:lnTo>
                <a:lnTo>
                  <a:pt x="2085257" y="1675194"/>
                </a:lnTo>
                <a:lnTo>
                  <a:pt x="2129150" y="1666584"/>
                </a:lnTo>
                <a:lnTo>
                  <a:pt x="2172525" y="1656064"/>
                </a:lnTo>
                <a:lnTo>
                  <a:pt x="2215320" y="1643664"/>
                </a:lnTo>
                <a:lnTo>
                  <a:pt x="2257473" y="1629415"/>
                </a:lnTo>
                <a:lnTo>
                  <a:pt x="2298922" y="1613347"/>
                </a:lnTo>
                <a:lnTo>
                  <a:pt x="2339606" y="1595490"/>
                </a:lnTo>
                <a:lnTo>
                  <a:pt x="2379462" y="1575875"/>
                </a:lnTo>
                <a:lnTo>
                  <a:pt x="2418431" y="1554532"/>
                </a:lnTo>
                <a:lnTo>
                  <a:pt x="2456448" y="1531491"/>
                </a:lnTo>
                <a:lnTo>
                  <a:pt x="2493454" y="1506783"/>
                </a:lnTo>
                <a:lnTo>
                  <a:pt x="2529385" y="1480438"/>
                </a:lnTo>
                <a:lnTo>
                  <a:pt x="2564182" y="1452487"/>
                </a:lnTo>
                <a:lnTo>
                  <a:pt x="2597781" y="1422959"/>
                </a:lnTo>
                <a:lnTo>
                  <a:pt x="2630121" y="1391886"/>
                </a:lnTo>
                <a:lnTo>
                  <a:pt x="2661140" y="1359297"/>
                </a:lnTo>
                <a:lnTo>
                  <a:pt x="2690777" y="1325224"/>
                </a:lnTo>
                <a:lnTo>
                  <a:pt x="2718971" y="1289695"/>
                </a:lnTo>
                <a:lnTo>
                  <a:pt x="2745658" y="1252743"/>
                </a:lnTo>
                <a:lnTo>
                  <a:pt x="2770778" y="1214396"/>
                </a:lnTo>
                <a:lnTo>
                  <a:pt x="2794269" y="1174686"/>
                </a:lnTo>
                <a:lnTo>
                  <a:pt x="2816069" y="1133642"/>
                </a:lnTo>
                <a:lnTo>
                  <a:pt x="2836118" y="1091293"/>
                </a:lnTo>
                <a:lnTo>
                  <a:pt x="2854350" y="1047677"/>
                </a:lnTo>
                <a:lnTo>
                  <a:pt x="2870708" y="1002816"/>
                </a:lnTo>
                <a:lnTo>
                  <a:pt x="3210295" y="0"/>
                </a:lnTo>
                <a:close/>
              </a:path>
            </a:pathLst>
          </a:custGeom>
          <a:solidFill>
            <a:srgbClr val="E9F5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B1ACEDC2-A023-C1AD-6B71-D440EF72BE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79" y="473353"/>
            <a:ext cx="2071166" cy="514894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3633043-65B2-C427-BDFC-0D11DE6A3D5B}"/>
              </a:ext>
            </a:extLst>
          </p:cNvPr>
          <p:cNvSpPr txBox="1"/>
          <p:nvPr/>
        </p:nvSpPr>
        <p:spPr>
          <a:xfrm>
            <a:off x="175368" y="2205504"/>
            <a:ext cx="3355070" cy="15731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rgbClr val="EF7807"/>
              </a:buClr>
            </a:pPr>
            <a:r>
              <a:rPr lang="el-GR" sz="1400" dirty="0">
                <a:solidFill>
                  <a:srgbClr val="000000"/>
                </a:solidFill>
                <a:latin typeface="Segoe UI "/>
                <a:cs typeface="Segoe UI Semibold"/>
              </a:rPr>
              <a:t> </a:t>
            </a:r>
            <a:br>
              <a:rPr lang="el-GR" sz="1400" dirty="0">
                <a:solidFill>
                  <a:srgbClr val="000000"/>
                </a:solidFill>
                <a:latin typeface="Segoe UI"/>
                <a:cs typeface="Segoe UI"/>
              </a:rPr>
            </a:br>
            <a:r>
              <a:rPr lang="el-GR" sz="1400" dirty="0">
                <a:solidFill>
                  <a:srgbClr val="000000"/>
                </a:solidFill>
                <a:latin typeface="Segoe UI"/>
                <a:cs typeface="Segoe UI"/>
              </a:rPr>
              <a:t>Ανοίξτε την εφαρμογή</a:t>
            </a:r>
            <a:r>
              <a:rPr lang="en-US" sz="1400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l-GR" sz="1400" dirty="0">
                <a:solidFill>
                  <a:srgbClr val="000000"/>
                </a:solidFill>
                <a:latin typeface="Segoe UI"/>
                <a:cs typeface="Segoe UI"/>
              </a:rPr>
              <a:t> και επιλέξτε "</a:t>
            </a:r>
            <a:r>
              <a:rPr lang="el-GR" sz="1400" b="1" dirty="0">
                <a:solidFill>
                  <a:srgbClr val="000000"/>
                </a:solidFill>
                <a:latin typeface="Segoe UI"/>
                <a:cs typeface="Segoe UI"/>
              </a:rPr>
              <a:t>ΣΥΝΔΕΘΕΙΤΕ</a:t>
            </a:r>
            <a:r>
              <a:rPr lang="el-GR" sz="1400" dirty="0">
                <a:solidFill>
                  <a:srgbClr val="000000"/>
                </a:solidFill>
                <a:latin typeface="Segoe UI"/>
                <a:cs typeface="Segoe UI"/>
              </a:rPr>
              <a:t>"</a:t>
            </a:r>
          </a:p>
          <a:p>
            <a:pPr marL="356870" indent="-273050">
              <a:lnSpc>
                <a:spcPct val="150000"/>
              </a:lnSpc>
            </a:pPr>
            <a:endParaRPr lang="el-GR" sz="1400" dirty="0">
              <a:solidFill>
                <a:srgbClr val="000000"/>
              </a:solidFill>
              <a:latin typeface="Segoe UI "/>
              <a:cs typeface="Segoe UI" panose="020B0502040204020203" pitchFamily="34" charset="0"/>
            </a:endParaRPr>
          </a:p>
          <a:p>
            <a:pPr marL="12700" marR="5080" lvl="1">
              <a:spcBef>
                <a:spcPts val="100"/>
              </a:spcBef>
              <a:buClr>
                <a:schemeClr val="accent4"/>
              </a:buClr>
            </a:pPr>
            <a:endParaRPr lang="el-GR" sz="1400" b="1" dirty="0">
              <a:solidFill>
                <a:schemeClr val="bg2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>
              <a:lnSpc>
                <a:spcPct val="150000"/>
              </a:lnSpc>
              <a:buClr>
                <a:schemeClr val="accent4"/>
              </a:buClr>
            </a:pPr>
            <a:endParaRPr lang="en-US" sz="1400" dirty="0">
              <a:solidFill>
                <a:schemeClr val="bg2">
                  <a:lumMod val="25000"/>
                </a:schemeClr>
              </a:solidFill>
              <a:latin typeface="Segoe UI "/>
            </a:endParaRPr>
          </a:p>
        </p:txBody>
      </p:sp>
      <p:sp>
        <p:nvSpPr>
          <p:cNvPr id="116" name="object 30">
            <a:extLst>
              <a:ext uri="{FF2B5EF4-FFF2-40B4-BE49-F238E27FC236}">
                <a16:creationId xmlns:a16="http://schemas.microsoft.com/office/drawing/2014/main" id="{5A81D3C9-2ABF-FE18-C990-5E70A32A153E}"/>
              </a:ext>
            </a:extLst>
          </p:cNvPr>
          <p:cNvSpPr txBox="1"/>
          <p:nvPr/>
        </p:nvSpPr>
        <p:spPr>
          <a:xfrm>
            <a:off x="251861" y="1689889"/>
            <a:ext cx="3844699" cy="505255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>
            <a:defPPr>
              <a:defRPr lang="en-US"/>
            </a:defPPr>
            <a:lvl1pPr marL="12690" marR="5076" lvl="0" indent="0" defTabSz="456834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l-GR" sz="3200" dirty="0">
                <a:latin typeface="Segoe UI "/>
              </a:rPr>
              <a:t>Βήμα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C9FB0F-E810-10AD-945E-F0DDD9C38E1B}"/>
              </a:ext>
            </a:extLst>
          </p:cNvPr>
          <p:cNvSpPr txBox="1"/>
          <p:nvPr/>
        </p:nvSpPr>
        <p:spPr>
          <a:xfrm>
            <a:off x="5166434" y="1217367"/>
            <a:ext cx="683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>
                <a:solidFill>
                  <a:schemeClr val="bg1"/>
                </a:solidFill>
              </a:rPr>
              <a:t>Βήμα</a:t>
            </a:r>
            <a:r>
              <a:rPr lang="en-US" sz="9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72ECC1-863A-4294-0021-DEAE05998CB0}"/>
              </a:ext>
            </a:extLst>
          </p:cNvPr>
          <p:cNvSpPr txBox="1"/>
          <p:nvPr/>
        </p:nvSpPr>
        <p:spPr>
          <a:xfrm>
            <a:off x="477843" y="10166358"/>
            <a:ext cx="23993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>
                <a:solidFill>
                  <a:srgbClr val="47489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Euronet Merchant Services </a:t>
            </a:r>
            <a:r>
              <a:rPr lang="en-US" sz="1050" b="0">
                <a:solidFill>
                  <a:srgbClr val="EC611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Greece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7583EA-E0A3-9880-E703-B0139F7568B5}"/>
              </a:ext>
            </a:extLst>
          </p:cNvPr>
          <p:cNvSpPr txBox="1"/>
          <p:nvPr/>
        </p:nvSpPr>
        <p:spPr>
          <a:xfrm>
            <a:off x="75336" y="5848324"/>
            <a:ext cx="360802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1400" dirty="0">
                <a:latin typeface="Segoe UI"/>
                <a:cs typeface="Segoe UI"/>
              </a:rPr>
              <a:t>Πληκτρολογήστε το TID και ΑΦΜ της επιχείρησή σας στα αντίστοιχα πεδία </a:t>
            </a:r>
          </a:p>
          <a:p>
            <a:endParaRPr lang="el-GR" sz="1400" dirty="0">
              <a:latin typeface="Segoe UI"/>
              <a:cs typeface="Segoe UI"/>
            </a:endParaRPr>
          </a:p>
          <a:p>
            <a:r>
              <a:rPr lang="el-GR" sz="1400" dirty="0">
                <a:latin typeface="Segoe UI"/>
                <a:cs typeface="Segoe UI"/>
              </a:rPr>
              <a:t>Σημ.</a:t>
            </a:r>
            <a:r>
              <a:rPr lang="en-US" sz="1400" dirty="0">
                <a:latin typeface="Segoe UI"/>
                <a:cs typeface="Segoe UI"/>
              </a:rPr>
              <a:t>:</a:t>
            </a:r>
            <a:r>
              <a:rPr lang="el-GR" sz="1400" dirty="0">
                <a:latin typeface="Segoe UI"/>
                <a:cs typeface="Segoe UI"/>
              </a:rPr>
              <a:t> Ο κωδικός </a:t>
            </a:r>
            <a:r>
              <a:rPr lang="en-US" sz="1400" dirty="0">
                <a:latin typeface="Segoe UI"/>
                <a:cs typeface="Segoe UI"/>
              </a:rPr>
              <a:t>TID </a:t>
            </a:r>
            <a:r>
              <a:rPr lang="el-GR" sz="1400" dirty="0">
                <a:latin typeface="Segoe UI"/>
                <a:cs typeface="Segoe UI"/>
              </a:rPr>
              <a:t>εμφανίζεται επιλέγοντας το εικονίδιο ‘’</a:t>
            </a:r>
            <a:r>
              <a:rPr lang="el-GR" sz="1400" b="1" dirty="0">
                <a:latin typeface="Segoe UI"/>
                <a:cs typeface="Segoe UI"/>
              </a:rPr>
              <a:t>Ρυθμίσεις</a:t>
            </a:r>
            <a:r>
              <a:rPr lang="el-GR" sz="1400" dirty="0">
                <a:latin typeface="Segoe UI"/>
                <a:cs typeface="Segoe UI"/>
              </a:rPr>
              <a:t>’’ στην εφαρμογή </a:t>
            </a:r>
            <a:r>
              <a:rPr lang="en-US" sz="1400" dirty="0">
                <a:latin typeface="Segoe UI"/>
                <a:cs typeface="Segoe UI"/>
              </a:rPr>
              <a:t>epay soft pos </a:t>
            </a:r>
            <a:r>
              <a:rPr lang="el-GR" sz="1400" dirty="0">
                <a:latin typeface="Segoe UI"/>
                <a:cs typeface="Segoe UI"/>
              </a:rPr>
              <a:t>στο κινητό </a:t>
            </a:r>
            <a:r>
              <a:rPr lang="el-GR" sz="1400">
                <a:latin typeface="Segoe UI"/>
                <a:cs typeface="Segoe UI"/>
              </a:rPr>
              <a:t>σας τηλέφωνο.</a:t>
            </a:r>
            <a:endParaRPr lang="el-GR" sz="1400" dirty="0">
              <a:latin typeface="Segoe UI"/>
              <a:cs typeface="Segoe UI"/>
            </a:endParaRPr>
          </a:p>
          <a:p>
            <a:endParaRPr lang="el-GR" sz="1400" dirty="0">
              <a:latin typeface="Segoe UI"/>
              <a:cs typeface="Segoe UI"/>
            </a:endParaRPr>
          </a:p>
          <a:p>
            <a:r>
              <a:rPr lang="el-GR" sz="1400" dirty="0">
                <a:latin typeface="Segoe UI"/>
                <a:cs typeface="Segoe UI"/>
              </a:rPr>
              <a:t>Μαρκάρετε την επιλογή </a:t>
            </a:r>
            <a:r>
              <a:rPr lang="en-US" sz="1400" b="1" dirty="0">
                <a:latin typeface="Segoe UI"/>
                <a:cs typeface="Segoe UI"/>
              </a:rPr>
              <a:t>“</a:t>
            </a:r>
            <a:r>
              <a:rPr lang="el-GR" sz="1400" b="1" dirty="0">
                <a:latin typeface="Segoe UI"/>
                <a:cs typeface="Segoe UI"/>
              </a:rPr>
              <a:t>Αποθήκευση παραμέτρων σύνδεσης</a:t>
            </a:r>
            <a:r>
              <a:rPr lang="en-US" sz="1400" b="1" dirty="0">
                <a:latin typeface="Segoe UI"/>
                <a:cs typeface="Segoe UI"/>
              </a:rPr>
              <a:t>”</a:t>
            </a:r>
            <a:r>
              <a:rPr lang="en-US" sz="1400" dirty="0">
                <a:latin typeface="Segoe UI"/>
                <a:cs typeface="Segoe UI"/>
              </a:rPr>
              <a:t> </a:t>
            </a:r>
            <a:r>
              <a:rPr lang="el-GR" sz="1400" dirty="0">
                <a:latin typeface="Segoe UI"/>
                <a:cs typeface="Segoe UI"/>
              </a:rPr>
              <a:t>ώστε να αποθηκευτούν τα κριτήρια εισόδου για μελλοντική χρήση και ευκολία σύνδεσης </a:t>
            </a:r>
            <a:r>
              <a:rPr lang="el-GR" sz="1200" dirty="0">
                <a:latin typeface="Segoe UI"/>
                <a:cs typeface="Segoe UI"/>
              </a:rPr>
              <a:t>​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61EBD2A3-0790-1D18-7F97-B41E3F0BE859}"/>
              </a:ext>
            </a:extLst>
          </p:cNvPr>
          <p:cNvCxnSpPr>
            <a:cxnSpLocks/>
          </p:cNvCxnSpPr>
          <p:nvPr/>
        </p:nvCxnSpPr>
        <p:spPr>
          <a:xfrm>
            <a:off x="251861" y="2969469"/>
            <a:ext cx="5074519" cy="213191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347914F6-1354-5337-1442-4584E3626278}"/>
              </a:ext>
            </a:extLst>
          </p:cNvPr>
          <p:cNvCxnSpPr>
            <a:cxnSpLocks/>
          </p:cNvCxnSpPr>
          <p:nvPr/>
        </p:nvCxnSpPr>
        <p:spPr>
          <a:xfrm>
            <a:off x="208735" y="6409310"/>
            <a:ext cx="4957699" cy="3066723"/>
          </a:xfrm>
          <a:prstGeom prst="bentConnector3">
            <a:avLst>
              <a:gd name="adj1" fmla="val 671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2E1DC79-FFF2-60B6-1469-E33C61DA2A3E}"/>
              </a:ext>
            </a:extLst>
          </p:cNvPr>
          <p:cNvSpPr txBox="1"/>
          <p:nvPr/>
        </p:nvSpPr>
        <p:spPr>
          <a:xfrm>
            <a:off x="2981925" y="308987"/>
            <a:ext cx="4688910" cy="1213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4445" algn="ctr" defTabSz="456834">
              <a:spcBef>
                <a:spcPts val="100"/>
              </a:spcBef>
            </a:pPr>
            <a:r>
              <a:rPr lang="en-US" sz="2400" b="1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epay </a:t>
            </a:r>
            <a:r>
              <a:rPr lang="en-US" sz="2400" b="1" kern="0" dirty="0" err="1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SoftPOS</a:t>
            </a:r>
            <a:r>
              <a:rPr lang="en-US" sz="2400" b="1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 (Connector) </a:t>
            </a:r>
          </a:p>
          <a:p>
            <a:pPr marL="12065" marR="4445" algn="ctr" defTabSz="456834">
              <a:spcBef>
                <a:spcPts val="100"/>
              </a:spcBef>
            </a:pPr>
            <a:r>
              <a:rPr lang="en-US" sz="2400" b="1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 </a:t>
            </a:r>
            <a:r>
              <a:rPr lang="el-GR" sz="2400" b="1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στάδια διασύνδεσης με ERP πρωτόκολλο 1155 ΑΑΔΕ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A4DF1-E2AC-2806-1AB1-F1B61B602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245" y="6941008"/>
            <a:ext cx="1885674" cy="3352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E8728B-CBD5-C9D3-E9FC-86FBCE74E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245" y="2566356"/>
            <a:ext cx="1885674" cy="33523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93192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>
            <a:extLst>
              <a:ext uri="{FF2B5EF4-FFF2-40B4-BE49-F238E27FC236}">
                <a16:creationId xmlns:a16="http://schemas.microsoft.com/office/drawing/2014/main" id="{B453430E-1FAE-44A4-2803-FB6919887BE1}"/>
              </a:ext>
            </a:extLst>
          </p:cNvPr>
          <p:cNvSpPr/>
          <p:nvPr/>
        </p:nvSpPr>
        <p:spPr>
          <a:xfrm>
            <a:off x="0" y="-1"/>
            <a:ext cx="3355070" cy="1766455"/>
          </a:xfrm>
          <a:custGeom>
            <a:avLst/>
            <a:gdLst/>
            <a:ahLst/>
            <a:cxnLst/>
            <a:rect l="l" t="t" r="r" b="b"/>
            <a:pathLst>
              <a:path w="3210560" h="1690370">
                <a:moveTo>
                  <a:pt x="3210295" y="0"/>
                </a:moveTo>
                <a:lnTo>
                  <a:pt x="0" y="0"/>
                </a:lnTo>
                <a:lnTo>
                  <a:pt x="5" y="1091296"/>
                </a:lnTo>
                <a:lnTo>
                  <a:pt x="47793" y="1109045"/>
                </a:lnTo>
                <a:lnTo>
                  <a:pt x="1585854" y="1635149"/>
                </a:lnTo>
                <a:lnTo>
                  <a:pt x="1631378" y="1649554"/>
                </a:lnTo>
                <a:lnTo>
                  <a:pt x="1677064" y="1661716"/>
                </a:lnTo>
                <a:lnTo>
                  <a:pt x="1722847" y="1671664"/>
                </a:lnTo>
                <a:lnTo>
                  <a:pt x="1768667" y="1679428"/>
                </a:lnTo>
                <a:lnTo>
                  <a:pt x="1814463" y="1685039"/>
                </a:lnTo>
                <a:lnTo>
                  <a:pt x="1860172" y="1688528"/>
                </a:lnTo>
                <a:lnTo>
                  <a:pt x="1905732" y="1689924"/>
                </a:lnTo>
                <a:lnTo>
                  <a:pt x="1951083" y="1689259"/>
                </a:lnTo>
                <a:lnTo>
                  <a:pt x="1996161" y="1686561"/>
                </a:lnTo>
                <a:lnTo>
                  <a:pt x="2040907" y="1681863"/>
                </a:lnTo>
                <a:lnTo>
                  <a:pt x="2085257" y="1675194"/>
                </a:lnTo>
                <a:lnTo>
                  <a:pt x="2129150" y="1666584"/>
                </a:lnTo>
                <a:lnTo>
                  <a:pt x="2172525" y="1656064"/>
                </a:lnTo>
                <a:lnTo>
                  <a:pt x="2215320" y="1643664"/>
                </a:lnTo>
                <a:lnTo>
                  <a:pt x="2257473" y="1629415"/>
                </a:lnTo>
                <a:lnTo>
                  <a:pt x="2298922" y="1613347"/>
                </a:lnTo>
                <a:lnTo>
                  <a:pt x="2339606" y="1595490"/>
                </a:lnTo>
                <a:lnTo>
                  <a:pt x="2379462" y="1575875"/>
                </a:lnTo>
                <a:lnTo>
                  <a:pt x="2418431" y="1554532"/>
                </a:lnTo>
                <a:lnTo>
                  <a:pt x="2456448" y="1531491"/>
                </a:lnTo>
                <a:lnTo>
                  <a:pt x="2493454" y="1506783"/>
                </a:lnTo>
                <a:lnTo>
                  <a:pt x="2529385" y="1480438"/>
                </a:lnTo>
                <a:lnTo>
                  <a:pt x="2564182" y="1452487"/>
                </a:lnTo>
                <a:lnTo>
                  <a:pt x="2597781" y="1422959"/>
                </a:lnTo>
                <a:lnTo>
                  <a:pt x="2630121" y="1391886"/>
                </a:lnTo>
                <a:lnTo>
                  <a:pt x="2661140" y="1359297"/>
                </a:lnTo>
                <a:lnTo>
                  <a:pt x="2690777" y="1325224"/>
                </a:lnTo>
                <a:lnTo>
                  <a:pt x="2718971" y="1289695"/>
                </a:lnTo>
                <a:lnTo>
                  <a:pt x="2745658" y="1252743"/>
                </a:lnTo>
                <a:lnTo>
                  <a:pt x="2770778" y="1214396"/>
                </a:lnTo>
                <a:lnTo>
                  <a:pt x="2794269" y="1174686"/>
                </a:lnTo>
                <a:lnTo>
                  <a:pt x="2816069" y="1133642"/>
                </a:lnTo>
                <a:lnTo>
                  <a:pt x="2836118" y="1091293"/>
                </a:lnTo>
                <a:lnTo>
                  <a:pt x="2854350" y="1047677"/>
                </a:lnTo>
                <a:lnTo>
                  <a:pt x="2870708" y="1002816"/>
                </a:lnTo>
                <a:lnTo>
                  <a:pt x="3210295" y="0"/>
                </a:lnTo>
                <a:close/>
              </a:path>
            </a:pathLst>
          </a:custGeom>
          <a:solidFill>
            <a:srgbClr val="E9F5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B1ACEDC2-A023-C1AD-6B71-D440EF72BE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79" y="473353"/>
            <a:ext cx="2071166" cy="51489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7C9FB0F-E810-10AD-945E-F0DDD9C38E1B}"/>
              </a:ext>
            </a:extLst>
          </p:cNvPr>
          <p:cNvSpPr txBox="1"/>
          <p:nvPr/>
        </p:nvSpPr>
        <p:spPr>
          <a:xfrm>
            <a:off x="5166434" y="1217367"/>
            <a:ext cx="683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>
                <a:solidFill>
                  <a:schemeClr val="bg1"/>
                </a:solidFill>
              </a:rPr>
              <a:t>Βήμα</a:t>
            </a:r>
            <a:r>
              <a:rPr lang="en-US" sz="900" b="1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F75079-86F5-0D2F-AFEE-08941001FAB8}"/>
              </a:ext>
            </a:extLst>
          </p:cNvPr>
          <p:cNvSpPr txBox="1"/>
          <p:nvPr/>
        </p:nvSpPr>
        <p:spPr>
          <a:xfrm>
            <a:off x="477843" y="10166358"/>
            <a:ext cx="23993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>
                <a:solidFill>
                  <a:srgbClr val="47489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Euronet Merchant Services </a:t>
            </a:r>
            <a:r>
              <a:rPr lang="en-US" sz="1050" b="0">
                <a:solidFill>
                  <a:srgbClr val="EC611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Greece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05795DA-5CD5-9619-0524-A2C0BC6695DD}"/>
              </a:ext>
            </a:extLst>
          </p:cNvPr>
          <p:cNvSpPr txBox="1"/>
          <p:nvPr/>
        </p:nvSpPr>
        <p:spPr>
          <a:xfrm>
            <a:off x="5137859" y="1160217"/>
            <a:ext cx="683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>
                <a:solidFill>
                  <a:schemeClr val="bg1"/>
                </a:solidFill>
              </a:rPr>
              <a:t>Βήμα</a:t>
            </a:r>
            <a:r>
              <a:rPr lang="en-US" sz="900" b="1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3EF6E5-BC65-CE8B-477B-F00ADA7927E4}"/>
              </a:ext>
            </a:extLst>
          </p:cNvPr>
          <p:cNvSpPr txBox="1"/>
          <p:nvPr/>
        </p:nvSpPr>
        <p:spPr>
          <a:xfrm>
            <a:off x="118093" y="1462188"/>
            <a:ext cx="5019766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690" marR="5076" defTabSz="456834">
              <a:spcBef>
                <a:spcPts val="100"/>
              </a:spcBef>
              <a:defRPr/>
            </a:pPr>
            <a:r>
              <a:rPr lang="el-GR" sz="3200" b="1" dirty="0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Segoe UI "/>
                <a:cs typeface="Segoe UI" panose="020B0502040204020203" pitchFamily="34" charset="0"/>
              </a:rPr>
              <a:t>Βήμα 3</a:t>
            </a:r>
          </a:p>
          <a:p>
            <a:pPr algn="just" defTabSz="914400">
              <a:defRPr/>
            </a:pPr>
            <a:r>
              <a:rPr lang="el-GR" sz="1400" dirty="0">
                <a:solidFill>
                  <a:srgbClr val="000000"/>
                </a:solidFill>
                <a:latin typeface="Segoe UI"/>
                <a:cs typeface="Segoe UI"/>
              </a:rPr>
              <a:t>Πριν την εκκίνηση της διαδικασίας στο </a:t>
            </a:r>
            <a:r>
              <a:rPr lang="en-US" sz="1400" dirty="0">
                <a:solidFill>
                  <a:srgbClr val="000000"/>
                </a:solidFill>
                <a:latin typeface="Segoe UI"/>
                <a:cs typeface="Segoe UI"/>
              </a:rPr>
              <a:t>ERP</a:t>
            </a:r>
            <a:r>
              <a:rPr lang="el-GR" sz="1400" dirty="0">
                <a:solidFill>
                  <a:srgbClr val="000000"/>
                </a:solidFill>
                <a:latin typeface="Segoe UI"/>
                <a:cs typeface="Segoe UI"/>
              </a:rPr>
              <a:t>, ο πιστοποιημένος τεχνικός διασύνδεσης πρέπει μέσα από το μενού του </a:t>
            </a:r>
            <a:r>
              <a:rPr lang="en-US" sz="1400" dirty="0">
                <a:solidFill>
                  <a:srgbClr val="000000"/>
                </a:solidFill>
                <a:latin typeface="Segoe UI"/>
                <a:cs typeface="Segoe UI"/>
              </a:rPr>
              <a:t>ERP </a:t>
            </a:r>
            <a:r>
              <a:rPr lang="el-GR" sz="1400" dirty="0">
                <a:solidFill>
                  <a:srgbClr val="000000"/>
                </a:solidFill>
                <a:latin typeface="Segoe UI"/>
                <a:cs typeface="Segoe UI"/>
              </a:rPr>
              <a:t>να εισάγει τις ακόλουθες πληροφορίες:</a:t>
            </a:r>
          </a:p>
          <a:p>
            <a:pPr algn="just" defTabSz="914400">
              <a:defRPr/>
            </a:pPr>
            <a:endParaRPr lang="el-GR" sz="1400" dirty="0">
              <a:solidFill>
                <a:srgbClr val="000000"/>
              </a:solidFill>
              <a:latin typeface="Segoe UI"/>
              <a:cs typeface="Segoe UI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srgbClr val="000000"/>
                </a:solidFill>
                <a:latin typeface="Segoe UI"/>
                <a:cs typeface="Segoe UI"/>
              </a:rPr>
              <a:t>Τη διεύθυνση IP του </a:t>
            </a:r>
            <a:r>
              <a:rPr lang="el-GR" sz="1400" dirty="0" err="1">
                <a:solidFill>
                  <a:srgbClr val="000000"/>
                </a:solidFill>
                <a:latin typeface="Segoe UI"/>
                <a:cs typeface="Segoe UI"/>
              </a:rPr>
              <a:t>Middleware</a:t>
            </a:r>
            <a:r>
              <a:rPr lang="el-GR" sz="1400" dirty="0">
                <a:solidFill>
                  <a:srgbClr val="000000"/>
                </a:solidFill>
                <a:latin typeface="Segoe UI"/>
                <a:cs typeface="Segoe UI"/>
              </a:rPr>
              <a:t> (51.138.96.24)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srgbClr val="000000"/>
                </a:solidFill>
                <a:latin typeface="Segoe UI"/>
                <a:cs typeface="Segoe UI"/>
              </a:rPr>
              <a:t>Την IP </a:t>
            </a:r>
            <a:r>
              <a:rPr lang="el-GR" sz="1400" dirty="0" err="1">
                <a:solidFill>
                  <a:srgbClr val="000000"/>
                </a:solidFill>
                <a:latin typeface="Segoe UI"/>
                <a:cs typeface="Segoe UI"/>
              </a:rPr>
              <a:t>port</a:t>
            </a:r>
            <a:r>
              <a:rPr lang="el-GR" sz="1400" dirty="0">
                <a:solidFill>
                  <a:srgbClr val="000000"/>
                </a:solidFill>
                <a:latin typeface="Segoe UI"/>
                <a:cs typeface="Segoe UI"/>
              </a:rPr>
              <a:t> του </a:t>
            </a:r>
            <a:r>
              <a:rPr lang="el-GR" sz="1400" dirty="0" err="1">
                <a:solidFill>
                  <a:srgbClr val="000000"/>
                </a:solidFill>
                <a:latin typeface="Segoe UI"/>
                <a:cs typeface="Segoe UI"/>
              </a:rPr>
              <a:t>middleware</a:t>
            </a:r>
            <a:r>
              <a:rPr lang="el-GR" sz="1400" dirty="0">
                <a:solidFill>
                  <a:srgbClr val="000000"/>
                </a:solidFill>
                <a:latin typeface="Segoe UI"/>
                <a:cs typeface="Segoe UI"/>
              </a:rPr>
              <a:t> (11000)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srgbClr val="000000"/>
                </a:solidFill>
                <a:latin typeface="Segoe UI"/>
                <a:cs typeface="Segoe UI"/>
              </a:rPr>
              <a:t>Το </a:t>
            </a:r>
            <a:r>
              <a:rPr lang="el-GR" sz="1400" dirty="0" err="1">
                <a:solidFill>
                  <a:srgbClr val="000000"/>
                </a:solidFill>
                <a:latin typeface="Segoe UI"/>
                <a:cs typeface="Segoe UI"/>
              </a:rPr>
              <a:t>acquirer</a:t>
            </a:r>
            <a:r>
              <a:rPr lang="el-GR" sz="1400" dirty="0">
                <a:solidFill>
                  <a:srgbClr val="000000"/>
                </a:solidFill>
                <a:latin typeface="Segoe UI"/>
                <a:cs typeface="Segoe UI"/>
              </a:rPr>
              <a:t> ID (103)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srgbClr val="000000"/>
                </a:solidFill>
                <a:latin typeface="Segoe UI"/>
                <a:cs typeface="Segoe UI"/>
              </a:rPr>
              <a:t>Το TID του τερματικού</a:t>
            </a:r>
          </a:p>
          <a:p>
            <a:pPr defTabSz="914400">
              <a:defRPr/>
            </a:pPr>
            <a:endParaRPr lang="en-US" sz="1000" dirty="0">
              <a:solidFill>
                <a:srgbClr val="000000"/>
              </a:solidFill>
              <a:latin typeface="Segoe UI"/>
              <a:cs typeface="Segoe UI"/>
            </a:endParaRPr>
          </a:p>
          <a:p>
            <a:pPr defTabSz="914400">
              <a:defRPr/>
            </a:pPr>
            <a:endParaRPr lang="en-US" sz="1400" b="1" dirty="0">
              <a:solidFill>
                <a:srgbClr val="F2F2F2"/>
              </a:solidFill>
              <a:latin typeface="Segoe UI "/>
              <a:cs typeface="Segoe UI Semibold" panose="020B07020402040202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2FBFC9-7B40-294E-7682-56DC3E343740}"/>
              </a:ext>
            </a:extLst>
          </p:cNvPr>
          <p:cNvSpPr txBox="1"/>
          <p:nvPr/>
        </p:nvSpPr>
        <p:spPr>
          <a:xfrm>
            <a:off x="5137859" y="1196555"/>
            <a:ext cx="683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>
                <a:solidFill>
                  <a:schemeClr val="bg1"/>
                </a:solidFill>
              </a:rPr>
              <a:t>Βήμα</a:t>
            </a:r>
            <a:r>
              <a:rPr lang="en-US" sz="9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BC3C61-84BC-A0B8-9A11-7765C7148348}"/>
              </a:ext>
            </a:extLst>
          </p:cNvPr>
          <p:cNvSpPr txBox="1"/>
          <p:nvPr/>
        </p:nvSpPr>
        <p:spPr>
          <a:xfrm>
            <a:off x="31547" y="6150278"/>
            <a:ext cx="532534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1400" dirty="0">
                <a:latin typeface="Segoe UI"/>
              </a:rPr>
              <a:t>Στις Ρυθμίσεις</a:t>
            </a:r>
            <a:endParaRPr lang="en-US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0035D5-B621-A733-FDD3-C5944E7B2977}"/>
              </a:ext>
            </a:extLst>
          </p:cNvPr>
          <p:cNvSpPr txBox="1"/>
          <p:nvPr/>
        </p:nvSpPr>
        <p:spPr>
          <a:xfrm>
            <a:off x="-1270" y="4753196"/>
            <a:ext cx="37795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l-GR" sz="1400" kern="0" dirty="0">
                <a:solidFill>
                  <a:srgbClr val="000000"/>
                </a:solidFill>
                <a:latin typeface="Segoe UI"/>
                <a:cs typeface="Segoe UI"/>
              </a:rPr>
              <a:t>Επιλέξτε το εικονίδιο «ΡΥΘΜΙΣΕΙΣ« στο κάτω μέρος της οθόνης με τις 3 παύλες</a:t>
            </a:r>
            <a:endParaRPr lang="el-G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85D5C806-069B-C706-72DF-C9CB8E5F3308}"/>
              </a:ext>
            </a:extLst>
          </p:cNvPr>
          <p:cNvCxnSpPr>
            <a:cxnSpLocks/>
          </p:cNvCxnSpPr>
          <p:nvPr/>
        </p:nvCxnSpPr>
        <p:spPr>
          <a:xfrm>
            <a:off x="118093" y="4652522"/>
            <a:ext cx="5528327" cy="1121545"/>
          </a:xfrm>
          <a:prstGeom prst="bentConnector3">
            <a:avLst>
              <a:gd name="adj1" fmla="val 6502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BF4AE119-0BDB-ABBA-A3F0-FAF463CC63A8}"/>
              </a:ext>
            </a:extLst>
          </p:cNvPr>
          <p:cNvCxnSpPr>
            <a:cxnSpLocks/>
          </p:cNvCxnSpPr>
          <p:nvPr/>
        </p:nvCxnSpPr>
        <p:spPr>
          <a:xfrm>
            <a:off x="118093" y="6461368"/>
            <a:ext cx="5528327" cy="2517022"/>
          </a:xfrm>
          <a:prstGeom prst="bentConnector3">
            <a:avLst>
              <a:gd name="adj1" fmla="val 662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6D03B26-DC18-BA9B-5DF6-AE54C77A7A77}"/>
              </a:ext>
            </a:extLst>
          </p:cNvPr>
          <p:cNvSpPr txBox="1"/>
          <p:nvPr/>
        </p:nvSpPr>
        <p:spPr>
          <a:xfrm>
            <a:off x="2897546" y="124223"/>
            <a:ext cx="4610100" cy="1213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4445" lvl="0" indent="0" algn="ctr" defTabSz="45683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entury Gothic"/>
                <a:ea typeface="+mn-ea"/>
                <a:cs typeface="Segoe UI"/>
              </a:rPr>
              <a:t>epay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entury Gothic"/>
                <a:ea typeface="+mn-ea"/>
                <a:cs typeface="Segoe UI"/>
              </a:rPr>
              <a:t>SoftPOS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entury Gothic"/>
                <a:ea typeface="+mn-ea"/>
                <a:cs typeface="Segoe UI"/>
              </a:rPr>
              <a:t> (Connector) </a:t>
            </a:r>
          </a:p>
          <a:p>
            <a:pPr marL="12065" marR="4445" lvl="0" indent="0" algn="ctr" defTabSz="45683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entury Gothic"/>
                <a:ea typeface="+mn-ea"/>
                <a:cs typeface="Segoe UI"/>
              </a:rPr>
              <a:t>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entury Gothic"/>
                <a:ea typeface="+mn-ea"/>
                <a:cs typeface="Segoe UI"/>
              </a:rPr>
              <a:t>στάδια διασύνδεσης με ERP πρωτόκολλο 1155 ΑΑΔΕ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E3626E-B19A-D7B1-E5CC-4B8E9F875CE4}"/>
              </a:ext>
            </a:extLst>
          </p:cNvPr>
          <p:cNvSpPr txBox="1"/>
          <p:nvPr/>
        </p:nvSpPr>
        <p:spPr>
          <a:xfrm>
            <a:off x="0" y="6567261"/>
            <a:ext cx="323404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90600">
              <a:tabLst>
                <a:tab pos="990600" algn="l"/>
              </a:tabLst>
              <a:defRPr/>
            </a:pPr>
            <a:r>
              <a:rPr lang="el-GR" sz="1400" kern="0" dirty="0">
                <a:latin typeface="Segoe UI"/>
                <a:cs typeface="Segoe UI"/>
              </a:rPr>
              <a:t>Στο κάτω μέρος της οθόνης πατήστε την επιλογή "Δημιουργία </a:t>
            </a:r>
            <a:r>
              <a:rPr lang="en-US" sz="1400" kern="0" dirty="0">
                <a:latin typeface="Segoe UI"/>
                <a:cs typeface="Segoe UI"/>
              </a:rPr>
              <a:t>OTP</a:t>
            </a:r>
            <a:r>
              <a:rPr lang="el-GR" sz="1400" kern="0" dirty="0">
                <a:latin typeface="Segoe UI"/>
                <a:cs typeface="Segoe UI"/>
              </a:rPr>
              <a:t>"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55CAE-76B7-BA67-2311-39D87B6A84E9}"/>
              </a:ext>
            </a:extLst>
          </p:cNvPr>
          <p:cNvSpPr txBox="1"/>
          <p:nvPr/>
        </p:nvSpPr>
        <p:spPr>
          <a:xfrm>
            <a:off x="337044" y="9139893"/>
            <a:ext cx="385760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l-GR" sz="1100" dirty="0">
                <a:latin typeface="Segoe UI"/>
                <a:cs typeface="Segoe UI"/>
              </a:rPr>
              <a:t> </a:t>
            </a:r>
            <a:endParaRPr lang="en-US" sz="1100" dirty="0">
              <a:latin typeface="Segoe UI"/>
              <a:cs typeface="Segoe UI"/>
            </a:endParaRPr>
          </a:p>
        </p:txBody>
      </p:sp>
      <p:pic>
        <p:nvPicPr>
          <p:cNvPr id="11" name="Picture 10" descr="A screenshot of a phone&#10;&#10;Description automatically generated">
            <a:extLst>
              <a:ext uri="{FF2B5EF4-FFF2-40B4-BE49-F238E27FC236}">
                <a16:creationId xmlns:a16="http://schemas.microsoft.com/office/drawing/2014/main" id="{A6638BBD-411E-D87B-522B-6D150773B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20" y="2955549"/>
            <a:ext cx="1472493" cy="311413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3BB4C5C-E88D-B919-0712-55194FF21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81" y="6382714"/>
            <a:ext cx="1502075" cy="31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A76DFC-9085-C921-B157-950AE250A731}"/>
              </a:ext>
            </a:extLst>
          </p:cNvPr>
          <p:cNvSpPr txBox="1"/>
          <p:nvPr/>
        </p:nvSpPr>
        <p:spPr>
          <a:xfrm>
            <a:off x="31547" y="4327949"/>
            <a:ext cx="3779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Στον Πίνακα Ελέγχου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4C1B64-1A6A-0F6C-7A00-BC3B50784E8F}"/>
              </a:ext>
            </a:extLst>
          </p:cNvPr>
          <p:cNvSpPr txBox="1"/>
          <p:nvPr/>
        </p:nvSpPr>
        <p:spPr>
          <a:xfrm>
            <a:off x="0" y="3785993"/>
            <a:ext cx="3787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0" marR="5076" defTabSz="456834">
              <a:spcBef>
                <a:spcPts val="100"/>
              </a:spcBef>
              <a:defRPr/>
            </a:pPr>
            <a:r>
              <a:rPr lang="el-GR" sz="3200" b="1" dirty="0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Segoe UI "/>
                <a:cs typeface="Segoe UI" panose="020B0502040204020203" pitchFamily="34" charset="0"/>
              </a:rPr>
              <a:t>Βήμα </a:t>
            </a:r>
            <a:r>
              <a:rPr lang="en-US" sz="3200" b="1" dirty="0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Segoe UI "/>
                <a:cs typeface="Segoe UI" panose="020B0502040204020203" pitchFamily="34" charset="0"/>
              </a:rPr>
              <a:t>4</a:t>
            </a:r>
            <a:endParaRPr lang="el-GR" sz="3200" b="1" dirty="0">
              <a:gradFill flip="none" rotWithShape="1">
                <a:gsLst>
                  <a:gs pos="100000">
                    <a:srgbClr val="E8530E"/>
                  </a:gs>
                  <a:gs pos="0">
                    <a:srgbClr val="F39200"/>
                  </a:gs>
                </a:gsLst>
                <a:lin ang="10800000" scaled="1"/>
                <a:tileRect/>
              </a:gradFill>
              <a:latin typeface="Segoe UI 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63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>
            <a:extLst>
              <a:ext uri="{FF2B5EF4-FFF2-40B4-BE49-F238E27FC236}">
                <a16:creationId xmlns:a16="http://schemas.microsoft.com/office/drawing/2014/main" id="{B453430E-1FAE-44A4-2803-FB6919887BE1}"/>
              </a:ext>
            </a:extLst>
          </p:cNvPr>
          <p:cNvSpPr/>
          <p:nvPr/>
        </p:nvSpPr>
        <p:spPr>
          <a:xfrm>
            <a:off x="0" y="-1"/>
            <a:ext cx="3355070" cy="1766455"/>
          </a:xfrm>
          <a:custGeom>
            <a:avLst/>
            <a:gdLst/>
            <a:ahLst/>
            <a:cxnLst/>
            <a:rect l="l" t="t" r="r" b="b"/>
            <a:pathLst>
              <a:path w="3210560" h="1690370">
                <a:moveTo>
                  <a:pt x="3210295" y="0"/>
                </a:moveTo>
                <a:lnTo>
                  <a:pt x="0" y="0"/>
                </a:lnTo>
                <a:lnTo>
                  <a:pt x="5" y="1091296"/>
                </a:lnTo>
                <a:lnTo>
                  <a:pt x="47793" y="1109045"/>
                </a:lnTo>
                <a:lnTo>
                  <a:pt x="1585854" y="1635149"/>
                </a:lnTo>
                <a:lnTo>
                  <a:pt x="1631378" y="1649554"/>
                </a:lnTo>
                <a:lnTo>
                  <a:pt x="1677064" y="1661716"/>
                </a:lnTo>
                <a:lnTo>
                  <a:pt x="1722847" y="1671664"/>
                </a:lnTo>
                <a:lnTo>
                  <a:pt x="1768667" y="1679428"/>
                </a:lnTo>
                <a:lnTo>
                  <a:pt x="1814463" y="1685039"/>
                </a:lnTo>
                <a:lnTo>
                  <a:pt x="1860172" y="1688528"/>
                </a:lnTo>
                <a:lnTo>
                  <a:pt x="1905732" y="1689924"/>
                </a:lnTo>
                <a:lnTo>
                  <a:pt x="1951083" y="1689259"/>
                </a:lnTo>
                <a:lnTo>
                  <a:pt x="1996161" y="1686561"/>
                </a:lnTo>
                <a:lnTo>
                  <a:pt x="2040907" y="1681863"/>
                </a:lnTo>
                <a:lnTo>
                  <a:pt x="2085257" y="1675194"/>
                </a:lnTo>
                <a:lnTo>
                  <a:pt x="2129150" y="1666584"/>
                </a:lnTo>
                <a:lnTo>
                  <a:pt x="2172525" y="1656064"/>
                </a:lnTo>
                <a:lnTo>
                  <a:pt x="2215320" y="1643664"/>
                </a:lnTo>
                <a:lnTo>
                  <a:pt x="2257473" y="1629415"/>
                </a:lnTo>
                <a:lnTo>
                  <a:pt x="2298922" y="1613347"/>
                </a:lnTo>
                <a:lnTo>
                  <a:pt x="2339606" y="1595490"/>
                </a:lnTo>
                <a:lnTo>
                  <a:pt x="2379462" y="1575875"/>
                </a:lnTo>
                <a:lnTo>
                  <a:pt x="2418431" y="1554532"/>
                </a:lnTo>
                <a:lnTo>
                  <a:pt x="2456448" y="1531491"/>
                </a:lnTo>
                <a:lnTo>
                  <a:pt x="2493454" y="1506783"/>
                </a:lnTo>
                <a:lnTo>
                  <a:pt x="2529385" y="1480438"/>
                </a:lnTo>
                <a:lnTo>
                  <a:pt x="2564182" y="1452487"/>
                </a:lnTo>
                <a:lnTo>
                  <a:pt x="2597781" y="1422959"/>
                </a:lnTo>
                <a:lnTo>
                  <a:pt x="2630121" y="1391886"/>
                </a:lnTo>
                <a:lnTo>
                  <a:pt x="2661140" y="1359297"/>
                </a:lnTo>
                <a:lnTo>
                  <a:pt x="2690777" y="1325224"/>
                </a:lnTo>
                <a:lnTo>
                  <a:pt x="2718971" y="1289695"/>
                </a:lnTo>
                <a:lnTo>
                  <a:pt x="2745658" y="1252743"/>
                </a:lnTo>
                <a:lnTo>
                  <a:pt x="2770778" y="1214396"/>
                </a:lnTo>
                <a:lnTo>
                  <a:pt x="2794269" y="1174686"/>
                </a:lnTo>
                <a:lnTo>
                  <a:pt x="2816069" y="1133642"/>
                </a:lnTo>
                <a:lnTo>
                  <a:pt x="2836118" y="1091293"/>
                </a:lnTo>
                <a:lnTo>
                  <a:pt x="2854350" y="1047677"/>
                </a:lnTo>
                <a:lnTo>
                  <a:pt x="2870708" y="1002816"/>
                </a:lnTo>
                <a:lnTo>
                  <a:pt x="3210295" y="0"/>
                </a:lnTo>
                <a:close/>
              </a:path>
            </a:pathLst>
          </a:custGeom>
          <a:solidFill>
            <a:srgbClr val="E9F5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B1ACEDC2-A023-C1AD-6B71-D440EF72BE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79" y="473353"/>
            <a:ext cx="2071166" cy="51489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7C9FB0F-E810-10AD-945E-F0DDD9C38E1B}"/>
              </a:ext>
            </a:extLst>
          </p:cNvPr>
          <p:cNvSpPr txBox="1"/>
          <p:nvPr/>
        </p:nvSpPr>
        <p:spPr>
          <a:xfrm>
            <a:off x="5166434" y="1217367"/>
            <a:ext cx="683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>
                <a:solidFill>
                  <a:schemeClr val="bg1"/>
                </a:solidFill>
              </a:rPr>
              <a:t>Βήμα</a:t>
            </a:r>
            <a:r>
              <a:rPr lang="en-US" sz="900" b="1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F75079-86F5-0D2F-AFEE-08941001FAB8}"/>
              </a:ext>
            </a:extLst>
          </p:cNvPr>
          <p:cNvSpPr txBox="1"/>
          <p:nvPr/>
        </p:nvSpPr>
        <p:spPr>
          <a:xfrm>
            <a:off x="477843" y="10166358"/>
            <a:ext cx="23993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>
                <a:solidFill>
                  <a:srgbClr val="47489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Euronet Merchant Services </a:t>
            </a:r>
            <a:r>
              <a:rPr lang="en-US" sz="1050" b="0">
                <a:solidFill>
                  <a:srgbClr val="EC611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Greece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05795DA-5CD5-9619-0524-A2C0BC6695DD}"/>
              </a:ext>
            </a:extLst>
          </p:cNvPr>
          <p:cNvSpPr txBox="1"/>
          <p:nvPr/>
        </p:nvSpPr>
        <p:spPr>
          <a:xfrm>
            <a:off x="5137859" y="1160217"/>
            <a:ext cx="683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>
                <a:solidFill>
                  <a:schemeClr val="bg1"/>
                </a:solidFill>
              </a:rPr>
              <a:t>Βήμα</a:t>
            </a:r>
            <a:r>
              <a:rPr lang="en-US" sz="900" b="1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3EF6E5-BC65-CE8B-477B-F00ADA7927E4}"/>
              </a:ext>
            </a:extLst>
          </p:cNvPr>
          <p:cNvSpPr txBox="1"/>
          <p:nvPr/>
        </p:nvSpPr>
        <p:spPr>
          <a:xfrm>
            <a:off x="82857" y="1784419"/>
            <a:ext cx="4365979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690" marR="5076" defTabSz="456834">
              <a:spcBef>
                <a:spcPts val="100"/>
              </a:spcBef>
              <a:defRPr/>
            </a:pPr>
            <a:r>
              <a:rPr lang="el-GR" sz="3200" b="1" dirty="0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Segoe UI "/>
                <a:cs typeface="Segoe UI" panose="020B0502040204020203" pitchFamily="34" charset="0"/>
              </a:rPr>
              <a:t>Βήμα </a:t>
            </a:r>
            <a:r>
              <a:rPr lang="en-US" sz="3200" b="1" dirty="0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Segoe UI "/>
                <a:cs typeface="Segoe UI" panose="020B0502040204020203" pitchFamily="34" charset="0"/>
              </a:rPr>
              <a:t>5</a:t>
            </a:r>
            <a:endParaRPr lang="el-GR" sz="3200" b="1" dirty="0">
              <a:gradFill flip="none" rotWithShape="1">
                <a:gsLst>
                  <a:gs pos="100000">
                    <a:srgbClr val="E8530E"/>
                  </a:gs>
                  <a:gs pos="0">
                    <a:srgbClr val="F39200"/>
                  </a:gs>
                </a:gsLst>
                <a:lin ang="10800000" scaled="1"/>
                <a:tileRect/>
              </a:gradFill>
              <a:latin typeface="Segoe UI "/>
              <a:cs typeface="Segoe UI" panose="020B0502040204020203" pitchFamily="34" charset="0"/>
            </a:endParaRPr>
          </a:p>
          <a:p>
            <a:pPr defTabSz="914400">
              <a:defRPr/>
            </a:pPr>
            <a:endParaRPr lang="en-US" sz="1000" dirty="0">
              <a:solidFill>
                <a:srgbClr val="000000"/>
              </a:solidFill>
              <a:latin typeface="Segoe UI"/>
              <a:cs typeface="Segoe UI"/>
            </a:endParaRPr>
          </a:p>
          <a:p>
            <a:pPr defTabSz="914400">
              <a:defRPr/>
            </a:pPr>
            <a:endParaRPr lang="en-US" sz="1400" b="1" dirty="0">
              <a:solidFill>
                <a:srgbClr val="F2F2F2"/>
              </a:solidFill>
              <a:latin typeface="Segoe UI "/>
              <a:cs typeface="Segoe UI Semibold" panose="020B07020402040202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2FBFC9-7B40-294E-7682-56DC3E343740}"/>
              </a:ext>
            </a:extLst>
          </p:cNvPr>
          <p:cNvSpPr txBox="1"/>
          <p:nvPr/>
        </p:nvSpPr>
        <p:spPr>
          <a:xfrm>
            <a:off x="5137859" y="1196555"/>
            <a:ext cx="683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>
                <a:solidFill>
                  <a:schemeClr val="bg1"/>
                </a:solidFill>
              </a:rPr>
              <a:t>Βήμα</a:t>
            </a:r>
            <a:r>
              <a:rPr lang="en-US" sz="9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0035D5-B621-A733-FDD3-C5944E7B2977}"/>
              </a:ext>
            </a:extLst>
          </p:cNvPr>
          <p:cNvSpPr txBox="1"/>
          <p:nvPr/>
        </p:nvSpPr>
        <p:spPr>
          <a:xfrm>
            <a:off x="215546" y="3093356"/>
            <a:ext cx="3663034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400">
              <a:defRPr/>
            </a:pPr>
            <a:r>
              <a:rPr lang="el-GR" sz="1400" kern="0" dirty="0">
                <a:latin typeface="Segoe UI"/>
                <a:cs typeface="Segoe UI"/>
              </a:rPr>
              <a:t>Στο </a:t>
            </a:r>
            <a:r>
              <a:rPr lang="el-GR" sz="1200" b="1" dirty="0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Segoe UI "/>
                <a:cs typeface="Segoe UI" panose="020B0502040204020203" pitchFamily="34" charset="0"/>
              </a:rPr>
              <a:t>βήμα </a:t>
            </a:r>
            <a:r>
              <a:rPr lang="en-US" sz="1200" b="1" dirty="0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Segoe UI "/>
                <a:cs typeface="Segoe UI" panose="020B0502040204020203" pitchFamily="34" charset="0"/>
              </a:rPr>
              <a:t>4</a:t>
            </a:r>
            <a:r>
              <a:rPr lang="el-GR" sz="1200" b="1" dirty="0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Segoe UI "/>
                <a:cs typeface="Segoe UI" panose="020B0502040204020203" pitchFamily="34" charset="0"/>
              </a:rPr>
              <a:t> </a:t>
            </a:r>
            <a:r>
              <a:rPr lang="el-GR" sz="1400" kern="0" dirty="0">
                <a:latin typeface="Segoe UI"/>
                <a:cs typeface="Segoe UI"/>
              </a:rPr>
              <a:t>έχει εμφανιστεί το μήνυμα </a:t>
            </a:r>
            <a:r>
              <a:rPr lang="en-US" sz="1400" kern="0" dirty="0">
                <a:latin typeface="Segoe UI"/>
                <a:cs typeface="Segoe UI"/>
              </a:rPr>
              <a:t>:</a:t>
            </a:r>
          </a:p>
          <a:p>
            <a:pPr defTabSz="914400">
              <a:defRPr/>
            </a:pPr>
            <a:endParaRPr lang="en-US" sz="1400" kern="0" dirty="0">
              <a:latin typeface="Segoe UI"/>
              <a:cs typeface="Segoe UI"/>
            </a:endParaRPr>
          </a:p>
          <a:p>
            <a:pPr defTabSz="914400">
              <a:defRPr/>
            </a:pPr>
            <a:r>
              <a:rPr lang="el-GR" sz="1400" kern="0" dirty="0">
                <a:latin typeface="Segoe UI"/>
                <a:cs typeface="Segoe UI"/>
              </a:rPr>
              <a:t>‘’Επιτυχία</a:t>
            </a:r>
            <a:r>
              <a:rPr lang="en-US" sz="1400" kern="0" dirty="0">
                <a:latin typeface="Segoe UI"/>
                <a:cs typeface="Segoe UI"/>
              </a:rPr>
              <a:t> </a:t>
            </a:r>
            <a:r>
              <a:rPr lang="el-GR" sz="1400" kern="0" dirty="0">
                <a:latin typeface="Segoe UI"/>
                <a:cs typeface="Segoe UI"/>
              </a:rPr>
              <a:t>Παρακάτω εμφανίζεται ο κωδικός </a:t>
            </a:r>
            <a:r>
              <a:rPr lang="en-US" sz="1400" kern="0" dirty="0">
                <a:latin typeface="Segoe UI"/>
                <a:cs typeface="Segoe UI"/>
              </a:rPr>
              <a:t> </a:t>
            </a:r>
            <a:r>
              <a:rPr lang="el-GR" sz="1400" kern="0" dirty="0">
                <a:latin typeface="Segoe UI"/>
                <a:cs typeface="Segoe UI"/>
              </a:rPr>
              <a:t>σας </a:t>
            </a:r>
            <a:r>
              <a:rPr lang="en-US" sz="1400" kern="0" dirty="0">
                <a:latin typeface="Segoe UI"/>
                <a:cs typeface="Segoe UI"/>
              </a:rPr>
              <a:t>OTP” </a:t>
            </a:r>
            <a:endParaRPr lang="el-GR" sz="1400" kern="0" dirty="0">
              <a:latin typeface="Segoe UI"/>
              <a:cs typeface="Segoe UI"/>
            </a:endParaRPr>
          </a:p>
          <a:p>
            <a:pPr defTabSz="914400">
              <a:defRPr/>
            </a:pPr>
            <a:endParaRPr lang="el-GR" sz="1400" kern="0" dirty="0">
              <a:latin typeface="Segoe UI"/>
              <a:cs typeface="Segoe UI"/>
            </a:endParaRPr>
          </a:p>
          <a:p>
            <a:pPr defTabSz="914400">
              <a:defRPr/>
            </a:pPr>
            <a:r>
              <a:rPr lang="el-GR" sz="1400" kern="0" dirty="0">
                <a:latin typeface="Segoe UI"/>
                <a:cs typeface="Segoe UI"/>
              </a:rPr>
              <a:t>Τον 6ψήφιο κωδικό </a:t>
            </a:r>
            <a:r>
              <a:rPr lang="en-US" sz="1400" kern="0" dirty="0">
                <a:latin typeface="Segoe UI"/>
                <a:cs typeface="Segoe UI"/>
              </a:rPr>
              <a:t>OTP </a:t>
            </a:r>
            <a:r>
              <a:rPr lang="el-GR" sz="1400" kern="0" dirty="0">
                <a:latin typeface="Segoe UI"/>
                <a:cs typeface="Segoe UI"/>
              </a:rPr>
              <a:t>πρέπει ο τεχνικός σας να τον εγκαταστήσει στο </a:t>
            </a:r>
            <a:r>
              <a:rPr lang="en-US" sz="1400" kern="0" dirty="0">
                <a:latin typeface="Segoe UI"/>
                <a:cs typeface="Segoe UI"/>
              </a:rPr>
              <a:t>ERP </a:t>
            </a:r>
            <a:r>
              <a:rPr lang="el-GR" sz="1400" kern="0" dirty="0">
                <a:latin typeface="Segoe UI"/>
                <a:cs typeface="Segoe UI"/>
              </a:rPr>
              <a:t>και να πραγματοποιήσει την πρώτη συναλλαγή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85D5C806-069B-C706-72DF-C9CB8E5F3308}"/>
              </a:ext>
            </a:extLst>
          </p:cNvPr>
          <p:cNvCxnSpPr>
            <a:cxnSpLocks/>
          </p:cNvCxnSpPr>
          <p:nvPr/>
        </p:nvCxnSpPr>
        <p:spPr>
          <a:xfrm>
            <a:off x="304284" y="2738526"/>
            <a:ext cx="4144552" cy="3703282"/>
          </a:xfrm>
          <a:prstGeom prst="bentConnector3">
            <a:avLst>
              <a:gd name="adj1" fmla="val 893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6D03B26-DC18-BA9B-5DF6-AE54C77A7A77}"/>
              </a:ext>
            </a:extLst>
          </p:cNvPr>
          <p:cNvSpPr txBox="1"/>
          <p:nvPr/>
        </p:nvSpPr>
        <p:spPr>
          <a:xfrm>
            <a:off x="2946400" y="124782"/>
            <a:ext cx="4610100" cy="1213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4445" lvl="0" indent="0" algn="ctr" defTabSz="45683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entury Gothic"/>
                <a:ea typeface="+mn-ea"/>
                <a:cs typeface="Segoe UI"/>
              </a:rPr>
              <a:t>epay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entury Gothic"/>
                <a:ea typeface="+mn-ea"/>
                <a:cs typeface="Segoe UI"/>
              </a:rPr>
              <a:t>SoftPOS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entury Gothic"/>
                <a:ea typeface="+mn-ea"/>
                <a:cs typeface="Segoe UI"/>
              </a:rPr>
              <a:t> (Connector) </a:t>
            </a:r>
          </a:p>
          <a:p>
            <a:pPr marL="12065" marR="4445" lvl="0" indent="0" algn="ctr" defTabSz="45683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entury Gothic"/>
                <a:ea typeface="+mn-ea"/>
                <a:cs typeface="Segoe UI"/>
              </a:rPr>
              <a:t>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entury Gothic"/>
                <a:ea typeface="+mn-ea"/>
                <a:cs typeface="Segoe UI"/>
              </a:rPr>
              <a:t>στάδια διασύνδεσης με ERP πρωτόκολλο 1155 ΑΑΔΕ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E3626E-B19A-D7B1-E5CC-4B8E9F875CE4}"/>
              </a:ext>
            </a:extLst>
          </p:cNvPr>
          <p:cNvSpPr txBox="1"/>
          <p:nvPr/>
        </p:nvSpPr>
        <p:spPr>
          <a:xfrm>
            <a:off x="304284" y="7670103"/>
            <a:ext cx="323404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90600">
              <a:tabLst>
                <a:tab pos="990600" algn="l"/>
              </a:tabLst>
              <a:defRPr/>
            </a:pPr>
            <a:r>
              <a:rPr lang="el-GR" sz="1400" kern="0" dirty="0">
                <a:latin typeface="Segoe UI"/>
                <a:cs typeface="Segoe UI"/>
              </a:rPr>
              <a:t>"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55CAE-76B7-BA67-2311-39D87B6A84E9}"/>
              </a:ext>
            </a:extLst>
          </p:cNvPr>
          <p:cNvSpPr txBox="1"/>
          <p:nvPr/>
        </p:nvSpPr>
        <p:spPr>
          <a:xfrm>
            <a:off x="337044" y="9139893"/>
            <a:ext cx="385760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l-GR" sz="1100" dirty="0">
                <a:latin typeface="Segoe UI"/>
                <a:cs typeface="Segoe UI"/>
              </a:rPr>
              <a:t> </a:t>
            </a:r>
            <a:endParaRPr lang="en-US" sz="1100" dirty="0">
              <a:latin typeface="Segoe UI"/>
              <a:cs typeface="Segoe UI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A72F5A5-E065-C3D8-3D2D-1DB9FDE2A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98" y="2872740"/>
            <a:ext cx="2418725" cy="510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4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>
            <a:extLst>
              <a:ext uri="{FF2B5EF4-FFF2-40B4-BE49-F238E27FC236}">
                <a16:creationId xmlns:a16="http://schemas.microsoft.com/office/drawing/2014/main" id="{B453430E-1FAE-44A4-2803-FB6919887BE1}"/>
              </a:ext>
            </a:extLst>
          </p:cNvPr>
          <p:cNvSpPr/>
          <p:nvPr/>
        </p:nvSpPr>
        <p:spPr>
          <a:xfrm>
            <a:off x="0" y="-1"/>
            <a:ext cx="3355070" cy="1766455"/>
          </a:xfrm>
          <a:custGeom>
            <a:avLst/>
            <a:gdLst/>
            <a:ahLst/>
            <a:cxnLst/>
            <a:rect l="l" t="t" r="r" b="b"/>
            <a:pathLst>
              <a:path w="3210560" h="1690370">
                <a:moveTo>
                  <a:pt x="3210295" y="0"/>
                </a:moveTo>
                <a:lnTo>
                  <a:pt x="0" y="0"/>
                </a:lnTo>
                <a:lnTo>
                  <a:pt x="5" y="1091296"/>
                </a:lnTo>
                <a:lnTo>
                  <a:pt x="47793" y="1109045"/>
                </a:lnTo>
                <a:lnTo>
                  <a:pt x="1585854" y="1635149"/>
                </a:lnTo>
                <a:lnTo>
                  <a:pt x="1631378" y="1649554"/>
                </a:lnTo>
                <a:lnTo>
                  <a:pt x="1677064" y="1661716"/>
                </a:lnTo>
                <a:lnTo>
                  <a:pt x="1722847" y="1671664"/>
                </a:lnTo>
                <a:lnTo>
                  <a:pt x="1768667" y="1679428"/>
                </a:lnTo>
                <a:lnTo>
                  <a:pt x="1814463" y="1685039"/>
                </a:lnTo>
                <a:lnTo>
                  <a:pt x="1860172" y="1688528"/>
                </a:lnTo>
                <a:lnTo>
                  <a:pt x="1905732" y="1689924"/>
                </a:lnTo>
                <a:lnTo>
                  <a:pt x="1951083" y="1689259"/>
                </a:lnTo>
                <a:lnTo>
                  <a:pt x="1996161" y="1686561"/>
                </a:lnTo>
                <a:lnTo>
                  <a:pt x="2040907" y="1681863"/>
                </a:lnTo>
                <a:lnTo>
                  <a:pt x="2085257" y="1675194"/>
                </a:lnTo>
                <a:lnTo>
                  <a:pt x="2129150" y="1666584"/>
                </a:lnTo>
                <a:lnTo>
                  <a:pt x="2172525" y="1656064"/>
                </a:lnTo>
                <a:lnTo>
                  <a:pt x="2215320" y="1643664"/>
                </a:lnTo>
                <a:lnTo>
                  <a:pt x="2257473" y="1629415"/>
                </a:lnTo>
                <a:lnTo>
                  <a:pt x="2298922" y="1613347"/>
                </a:lnTo>
                <a:lnTo>
                  <a:pt x="2339606" y="1595490"/>
                </a:lnTo>
                <a:lnTo>
                  <a:pt x="2379462" y="1575875"/>
                </a:lnTo>
                <a:lnTo>
                  <a:pt x="2418431" y="1554532"/>
                </a:lnTo>
                <a:lnTo>
                  <a:pt x="2456448" y="1531491"/>
                </a:lnTo>
                <a:lnTo>
                  <a:pt x="2493454" y="1506783"/>
                </a:lnTo>
                <a:lnTo>
                  <a:pt x="2529385" y="1480438"/>
                </a:lnTo>
                <a:lnTo>
                  <a:pt x="2564182" y="1452487"/>
                </a:lnTo>
                <a:lnTo>
                  <a:pt x="2597781" y="1422959"/>
                </a:lnTo>
                <a:lnTo>
                  <a:pt x="2630121" y="1391886"/>
                </a:lnTo>
                <a:lnTo>
                  <a:pt x="2661140" y="1359297"/>
                </a:lnTo>
                <a:lnTo>
                  <a:pt x="2690777" y="1325224"/>
                </a:lnTo>
                <a:lnTo>
                  <a:pt x="2718971" y="1289695"/>
                </a:lnTo>
                <a:lnTo>
                  <a:pt x="2745658" y="1252743"/>
                </a:lnTo>
                <a:lnTo>
                  <a:pt x="2770778" y="1214396"/>
                </a:lnTo>
                <a:lnTo>
                  <a:pt x="2794269" y="1174686"/>
                </a:lnTo>
                <a:lnTo>
                  <a:pt x="2816069" y="1133642"/>
                </a:lnTo>
                <a:lnTo>
                  <a:pt x="2836118" y="1091293"/>
                </a:lnTo>
                <a:lnTo>
                  <a:pt x="2854350" y="1047677"/>
                </a:lnTo>
                <a:lnTo>
                  <a:pt x="2870708" y="1002816"/>
                </a:lnTo>
                <a:lnTo>
                  <a:pt x="3210295" y="0"/>
                </a:lnTo>
                <a:close/>
              </a:path>
            </a:pathLst>
          </a:custGeom>
          <a:solidFill>
            <a:srgbClr val="E9F5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B1ACEDC2-A023-C1AD-6B71-D440EF72BE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79" y="473353"/>
            <a:ext cx="2071166" cy="514894"/>
          </a:xfrm>
          <a:prstGeom prst="rect">
            <a:avLst/>
          </a:prstGeom>
        </p:spPr>
      </p:pic>
      <p:sp>
        <p:nvSpPr>
          <p:cNvPr id="12" name="object 30">
            <a:extLst>
              <a:ext uri="{FF2B5EF4-FFF2-40B4-BE49-F238E27FC236}">
                <a16:creationId xmlns:a16="http://schemas.microsoft.com/office/drawing/2014/main" id="{43BAE6BC-F771-6399-D560-ED1308D7D48F}"/>
              </a:ext>
            </a:extLst>
          </p:cNvPr>
          <p:cNvSpPr txBox="1"/>
          <p:nvPr/>
        </p:nvSpPr>
        <p:spPr>
          <a:xfrm>
            <a:off x="2560859" y="364729"/>
            <a:ext cx="5211149" cy="1074642"/>
          </a:xfrm>
          <a:prstGeom prst="rect">
            <a:avLst/>
          </a:prstGeom>
        </p:spPr>
        <p:txBody>
          <a:bodyPr vert="horz" wrap="square" lIns="0" tIns="12689" rIns="0" bIns="0" rtlCol="0" anchor="t">
            <a:spAutoFit/>
          </a:bodyPr>
          <a:lstStyle>
            <a:defPPr>
              <a:defRPr lang="en-US"/>
            </a:defPPr>
            <a:lvl1pPr marL="12690" marR="5076" lvl="0" indent="0" defTabSz="456834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</a:lstStyle>
          <a:p>
            <a:pPr marL="12065" marR="4445" lvl="1" algn="ctr" defTabSz="456834">
              <a:spcBef>
                <a:spcPts val="100"/>
              </a:spcBef>
            </a:pPr>
            <a:r>
              <a:rPr lang="en-US" sz="2300" b="1" kern="0" dirty="0" err="1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SoftPOS</a:t>
            </a:r>
            <a:r>
              <a:rPr lang="en-US" sz="2300" b="1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 </a:t>
            </a:r>
            <a:br>
              <a:rPr lang="en-US" sz="2300" b="1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</a:br>
            <a:r>
              <a:rPr lang="en-US" sz="2300" b="1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Συνα</a:t>
            </a:r>
            <a:r>
              <a:rPr lang="en-US" sz="2300" b="1" kern="0" dirty="0" err="1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λλ</a:t>
            </a:r>
            <a:r>
              <a:rPr lang="en-US" sz="2300" b="1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αγή</a:t>
            </a:r>
            <a:r>
              <a:rPr lang="el-GR" sz="2300" b="1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 μέσω πρωτοκόλλου 1098/1155 ΑΑΔΕ</a:t>
            </a:r>
            <a:endParaRPr lang="en-US" sz="2300" b="1" kern="0" dirty="0">
              <a:gradFill flip="none" rotWithShape="1">
                <a:gsLst>
                  <a:gs pos="0">
                    <a:srgbClr val="1570B8"/>
                  </a:gs>
                  <a:gs pos="100000">
                    <a:srgbClr val="0B3D91"/>
                  </a:gs>
                </a:gsLst>
                <a:lin ang="10800000" scaled="1"/>
                <a:tileRect/>
              </a:gradFill>
              <a:latin typeface="Century Gothic"/>
              <a:cs typeface="Segoe UI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7EC6181-7E1B-6AD6-5877-D4861B2B3948}"/>
              </a:ext>
            </a:extLst>
          </p:cNvPr>
          <p:cNvSpPr txBox="1"/>
          <p:nvPr/>
        </p:nvSpPr>
        <p:spPr>
          <a:xfrm>
            <a:off x="4591918" y="1292267"/>
            <a:ext cx="683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l-GR" sz="800" b="1">
                <a:solidFill>
                  <a:srgbClr val="FFFFFF"/>
                </a:solidFill>
                <a:latin typeface="Century Gothic" panose="020F0302020204030204"/>
              </a:rPr>
              <a:t>Βήμα</a:t>
            </a:r>
            <a:r>
              <a:rPr lang="en-US" sz="800" b="1">
                <a:solidFill>
                  <a:srgbClr val="FFFFFF"/>
                </a:solidFill>
                <a:latin typeface="Century Gothic" panose="020F0302020204030204"/>
              </a:rPr>
              <a:t> 1</a:t>
            </a:r>
          </a:p>
        </p:txBody>
      </p:sp>
      <p:grpSp>
        <p:nvGrpSpPr>
          <p:cNvPr id="120" name="object 3">
            <a:extLst>
              <a:ext uri="{FF2B5EF4-FFF2-40B4-BE49-F238E27FC236}">
                <a16:creationId xmlns:a16="http://schemas.microsoft.com/office/drawing/2014/main" id="{DF524856-AB70-0E42-84DE-F921F54794F8}"/>
              </a:ext>
            </a:extLst>
          </p:cNvPr>
          <p:cNvGrpSpPr/>
          <p:nvPr/>
        </p:nvGrpSpPr>
        <p:grpSpPr>
          <a:xfrm>
            <a:off x="0" y="9274729"/>
            <a:ext cx="4216400" cy="1421502"/>
            <a:chOff x="376836" y="9728910"/>
            <a:chExt cx="4452620" cy="1501140"/>
          </a:xfrm>
        </p:grpSpPr>
        <p:sp>
          <p:nvSpPr>
            <p:cNvPr id="121" name="object 4">
              <a:extLst>
                <a:ext uri="{FF2B5EF4-FFF2-40B4-BE49-F238E27FC236}">
                  <a16:creationId xmlns:a16="http://schemas.microsoft.com/office/drawing/2014/main" id="{EECE7B6C-C693-5145-7299-536BEB2A1EF0}"/>
                </a:ext>
              </a:extLst>
            </p:cNvPr>
            <p:cNvSpPr/>
            <p:nvPr/>
          </p:nvSpPr>
          <p:spPr>
            <a:xfrm>
              <a:off x="385199" y="9728910"/>
              <a:ext cx="4444365" cy="1492885"/>
            </a:xfrm>
            <a:custGeom>
              <a:avLst/>
              <a:gdLst/>
              <a:ahLst/>
              <a:cxnLst/>
              <a:rect l="l" t="t" r="r" b="b"/>
              <a:pathLst>
                <a:path w="4444365" h="1492884">
                  <a:moveTo>
                    <a:pt x="1202407" y="0"/>
                  </a:moveTo>
                  <a:lnTo>
                    <a:pt x="1154109" y="723"/>
                  </a:lnTo>
                  <a:lnTo>
                    <a:pt x="1105753" y="2480"/>
                  </a:lnTo>
                  <a:lnTo>
                    <a:pt x="1057369" y="5266"/>
                  </a:lnTo>
                  <a:lnTo>
                    <a:pt x="1008990" y="9077"/>
                  </a:lnTo>
                  <a:lnTo>
                    <a:pt x="960646" y="13908"/>
                  </a:lnTo>
                  <a:lnTo>
                    <a:pt x="912369" y="19753"/>
                  </a:lnTo>
                  <a:lnTo>
                    <a:pt x="864190" y="26608"/>
                  </a:lnTo>
                  <a:lnTo>
                    <a:pt x="816140" y="34468"/>
                  </a:lnTo>
                  <a:lnTo>
                    <a:pt x="768250" y="43329"/>
                  </a:lnTo>
                  <a:lnTo>
                    <a:pt x="720553" y="53186"/>
                  </a:lnTo>
                  <a:lnTo>
                    <a:pt x="673079" y="64033"/>
                  </a:lnTo>
                  <a:lnTo>
                    <a:pt x="625859" y="75866"/>
                  </a:lnTo>
                  <a:lnTo>
                    <a:pt x="578925" y="88681"/>
                  </a:lnTo>
                  <a:lnTo>
                    <a:pt x="532308" y="102472"/>
                  </a:lnTo>
                  <a:lnTo>
                    <a:pt x="486039" y="117235"/>
                  </a:lnTo>
                  <a:lnTo>
                    <a:pt x="440150" y="132965"/>
                  </a:lnTo>
                  <a:lnTo>
                    <a:pt x="394672" y="149657"/>
                  </a:lnTo>
                  <a:lnTo>
                    <a:pt x="349636" y="167307"/>
                  </a:lnTo>
                  <a:lnTo>
                    <a:pt x="305073" y="185909"/>
                  </a:lnTo>
                  <a:lnTo>
                    <a:pt x="261016" y="205459"/>
                  </a:lnTo>
                  <a:lnTo>
                    <a:pt x="217494" y="225952"/>
                  </a:lnTo>
                  <a:lnTo>
                    <a:pt x="174540" y="247383"/>
                  </a:lnTo>
                  <a:lnTo>
                    <a:pt x="132185" y="269748"/>
                  </a:lnTo>
                  <a:lnTo>
                    <a:pt x="90459" y="293041"/>
                  </a:lnTo>
                  <a:lnTo>
                    <a:pt x="49395" y="317258"/>
                  </a:lnTo>
                  <a:lnTo>
                    <a:pt x="9023" y="342395"/>
                  </a:lnTo>
                  <a:lnTo>
                    <a:pt x="0" y="348324"/>
                  </a:lnTo>
                  <a:lnTo>
                    <a:pt x="0" y="1492289"/>
                  </a:lnTo>
                  <a:lnTo>
                    <a:pt x="4443748" y="1492289"/>
                  </a:lnTo>
                  <a:lnTo>
                    <a:pt x="4414095" y="1468154"/>
                  </a:lnTo>
                  <a:lnTo>
                    <a:pt x="4376194" y="1439531"/>
                  </a:lnTo>
                  <a:lnTo>
                    <a:pt x="4336657" y="1411829"/>
                  </a:lnTo>
                  <a:lnTo>
                    <a:pt x="4295488" y="1385082"/>
                  </a:lnTo>
                  <a:lnTo>
                    <a:pt x="4252691" y="1359323"/>
                  </a:lnTo>
                  <a:lnTo>
                    <a:pt x="4208270" y="1334584"/>
                  </a:lnTo>
                  <a:lnTo>
                    <a:pt x="2107900" y="210026"/>
                  </a:lnTo>
                  <a:lnTo>
                    <a:pt x="2067342" y="189066"/>
                  </a:lnTo>
                  <a:lnTo>
                    <a:pt x="2026100" y="169236"/>
                  </a:lnTo>
                  <a:lnTo>
                    <a:pt x="1984206" y="150530"/>
                  </a:lnTo>
                  <a:lnTo>
                    <a:pt x="1941689" y="132945"/>
                  </a:lnTo>
                  <a:lnTo>
                    <a:pt x="1898582" y="116475"/>
                  </a:lnTo>
                  <a:lnTo>
                    <a:pt x="1854916" y="101115"/>
                  </a:lnTo>
                  <a:lnTo>
                    <a:pt x="1810722" y="86861"/>
                  </a:lnTo>
                  <a:lnTo>
                    <a:pt x="1766032" y="73708"/>
                  </a:lnTo>
                  <a:lnTo>
                    <a:pt x="1720876" y="61651"/>
                  </a:lnTo>
                  <a:lnTo>
                    <a:pt x="1675287" y="50685"/>
                  </a:lnTo>
                  <a:lnTo>
                    <a:pt x="1629294" y="40806"/>
                  </a:lnTo>
                  <a:lnTo>
                    <a:pt x="1582931" y="32009"/>
                  </a:lnTo>
                  <a:lnTo>
                    <a:pt x="1536227" y="24288"/>
                  </a:lnTo>
                  <a:lnTo>
                    <a:pt x="1489214" y="17640"/>
                  </a:lnTo>
                  <a:lnTo>
                    <a:pt x="1441924" y="12059"/>
                  </a:lnTo>
                  <a:lnTo>
                    <a:pt x="1394388" y="7541"/>
                  </a:lnTo>
                  <a:lnTo>
                    <a:pt x="1346637" y="4081"/>
                  </a:lnTo>
                  <a:lnTo>
                    <a:pt x="1298702" y="1674"/>
                  </a:lnTo>
                  <a:lnTo>
                    <a:pt x="1250615" y="315"/>
                  </a:lnTo>
                  <a:lnTo>
                    <a:pt x="1202407" y="0"/>
                  </a:lnTo>
                  <a:close/>
                </a:path>
              </a:pathLst>
            </a:custGeom>
            <a:solidFill>
              <a:srgbClr val="E9F5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5">
              <a:extLst>
                <a:ext uri="{FF2B5EF4-FFF2-40B4-BE49-F238E27FC236}">
                  <a16:creationId xmlns:a16="http://schemas.microsoft.com/office/drawing/2014/main" id="{E82599DC-8F31-27BB-E16A-D59B408903E0}"/>
                </a:ext>
              </a:extLst>
            </p:cNvPr>
            <p:cNvSpPr/>
            <p:nvPr/>
          </p:nvSpPr>
          <p:spPr>
            <a:xfrm>
              <a:off x="385199" y="9824345"/>
              <a:ext cx="3794125" cy="1397000"/>
            </a:xfrm>
            <a:custGeom>
              <a:avLst/>
              <a:gdLst/>
              <a:ahLst/>
              <a:cxnLst/>
              <a:rect l="l" t="t" r="r" b="b"/>
              <a:pathLst>
                <a:path w="3794125" h="1397000">
                  <a:moveTo>
                    <a:pt x="0" y="284953"/>
                  </a:moveTo>
                  <a:lnTo>
                    <a:pt x="61190" y="250255"/>
                  </a:lnTo>
                  <a:lnTo>
                    <a:pt x="104012" y="227830"/>
                  </a:lnTo>
                  <a:lnTo>
                    <a:pt x="147521" y="206411"/>
                  </a:lnTo>
                  <a:lnTo>
                    <a:pt x="191682" y="186003"/>
                  </a:lnTo>
                  <a:lnTo>
                    <a:pt x="236459" y="166616"/>
                  </a:lnTo>
                  <a:lnTo>
                    <a:pt x="281818" y="148255"/>
                  </a:lnTo>
                  <a:lnTo>
                    <a:pt x="327722" y="130928"/>
                  </a:lnTo>
                  <a:lnTo>
                    <a:pt x="374136" y="114642"/>
                  </a:lnTo>
                  <a:lnTo>
                    <a:pt x="421024" y="99404"/>
                  </a:lnTo>
                  <a:lnTo>
                    <a:pt x="468351" y="85222"/>
                  </a:lnTo>
                  <a:lnTo>
                    <a:pt x="516081" y="72103"/>
                  </a:lnTo>
                  <a:lnTo>
                    <a:pt x="564180" y="60054"/>
                  </a:lnTo>
                  <a:lnTo>
                    <a:pt x="612610" y="49082"/>
                  </a:lnTo>
                  <a:lnTo>
                    <a:pt x="661338" y="39195"/>
                  </a:lnTo>
                  <a:lnTo>
                    <a:pt x="710326" y="30399"/>
                  </a:lnTo>
                  <a:lnTo>
                    <a:pt x="759540" y="22702"/>
                  </a:lnTo>
                  <a:lnTo>
                    <a:pt x="808945" y="16111"/>
                  </a:lnTo>
                  <a:lnTo>
                    <a:pt x="858504" y="10633"/>
                  </a:lnTo>
                  <a:lnTo>
                    <a:pt x="908182" y="6276"/>
                  </a:lnTo>
                  <a:lnTo>
                    <a:pt x="957944" y="3047"/>
                  </a:lnTo>
                  <a:lnTo>
                    <a:pt x="1007754" y="952"/>
                  </a:lnTo>
                  <a:lnTo>
                    <a:pt x="1057577" y="0"/>
                  </a:lnTo>
                  <a:lnTo>
                    <a:pt x="1107376" y="196"/>
                  </a:lnTo>
                  <a:lnTo>
                    <a:pt x="1157117" y="1550"/>
                  </a:lnTo>
                  <a:lnTo>
                    <a:pt x="1206764" y="4066"/>
                  </a:lnTo>
                  <a:lnTo>
                    <a:pt x="1256282" y="7754"/>
                  </a:lnTo>
                  <a:lnTo>
                    <a:pt x="1305634" y="12620"/>
                  </a:lnTo>
                  <a:lnTo>
                    <a:pt x="1354786" y="18672"/>
                  </a:lnTo>
                  <a:lnTo>
                    <a:pt x="1403701" y="25916"/>
                  </a:lnTo>
                  <a:lnTo>
                    <a:pt x="1452345" y="34359"/>
                  </a:lnTo>
                  <a:lnTo>
                    <a:pt x="1500682" y="44010"/>
                  </a:lnTo>
                  <a:lnTo>
                    <a:pt x="1548676" y="54875"/>
                  </a:lnTo>
                  <a:lnTo>
                    <a:pt x="1596292" y="66961"/>
                  </a:lnTo>
                  <a:lnTo>
                    <a:pt x="1643494" y="80276"/>
                  </a:lnTo>
                  <a:lnTo>
                    <a:pt x="1690247" y="94826"/>
                  </a:lnTo>
                  <a:lnTo>
                    <a:pt x="1736515" y="110620"/>
                  </a:lnTo>
                  <a:lnTo>
                    <a:pt x="1782263" y="127664"/>
                  </a:lnTo>
                  <a:lnTo>
                    <a:pt x="1827455" y="145965"/>
                  </a:lnTo>
                  <a:lnTo>
                    <a:pt x="1872055" y="165531"/>
                  </a:lnTo>
                  <a:lnTo>
                    <a:pt x="3793928" y="1396855"/>
                  </a:lnTo>
                </a:path>
              </a:pathLst>
            </a:custGeom>
            <a:ln w="17161">
              <a:solidFill>
                <a:srgbClr val="69A5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43231722-96C1-B0EF-D992-5574F816302F}"/>
              </a:ext>
            </a:extLst>
          </p:cNvPr>
          <p:cNvSpPr txBox="1"/>
          <p:nvPr/>
        </p:nvSpPr>
        <p:spPr>
          <a:xfrm>
            <a:off x="477843" y="10166358"/>
            <a:ext cx="23993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>
                <a:solidFill>
                  <a:srgbClr val="47489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Euronet Merchant Services </a:t>
            </a:r>
            <a:r>
              <a:rPr lang="en-US" sz="1050" b="0">
                <a:solidFill>
                  <a:srgbClr val="EC611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Greece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846852-8348-FFB0-7BFF-069B5E03CC5C}"/>
              </a:ext>
            </a:extLst>
          </p:cNvPr>
          <p:cNvSpPr txBox="1"/>
          <p:nvPr/>
        </p:nvSpPr>
        <p:spPr>
          <a:xfrm>
            <a:off x="135010" y="2274307"/>
            <a:ext cx="7009608" cy="3711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Segoe UI "/>
              <a:ea typeface="Calibri" panose="020F0502020204030204" pitchFamily="34" charset="0"/>
            </a:endParaRPr>
          </a:p>
          <a:p>
            <a:pPr marL="285750" marR="5080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latin typeface="Segoe UI "/>
                <a:cs typeface="Segoe UI Semibold"/>
              </a:rPr>
              <a:t>Στην εφαρμογή </a:t>
            </a:r>
            <a:r>
              <a:rPr lang="en-US" sz="1400" b="1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epay </a:t>
            </a:r>
            <a:r>
              <a:rPr lang="en-US" sz="1400" b="1" kern="0" dirty="0" err="1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SoftPOS</a:t>
            </a:r>
            <a:r>
              <a:rPr lang="el-GR" sz="1400" b="1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 (</a:t>
            </a:r>
            <a:r>
              <a:rPr lang="en-US" sz="1400" b="1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Connector</a:t>
            </a:r>
            <a:r>
              <a:rPr lang="el-GR" sz="1400" b="1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) </a:t>
            </a:r>
            <a:r>
              <a:rPr lang="el-GR" sz="1400" dirty="0">
                <a:latin typeface="Segoe UI "/>
                <a:cs typeface="Segoe UI Semibold"/>
              </a:rPr>
              <a:t>από το μενού </a:t>
            </a:r>
            <a:r>
              <a:rPr lang="en-US" sz="1400" dirty="0">
                <a:latin typeface="Segoe UI "/>
                <a:cs typeface="Segoe UI Semibold"/>
              </a:rPr>
              <a:t>“</a:t>
            </a:r>
            <a:r>
              <a:rPr lang="el-GR" sz="1400" dirty="0">
                <a:latin typeface="Segoe UI "/>
                <a:cs typeface="Segoe UI Semibold"/>
              </a:rPr>
              <a:t>ΠΙΝΑΚΑΣ ΕΛΕΓΧΟΥ</a:t>
            </a:r>
            <a:r>
              <a:rPr lang="en-US" sz="1400" dirty="0">
                <a:latin typeface="Segoe UI "/>
                <a:cs typeface="Segoe UI Semibold"/>
              </a:rPr>
              <a:t>” </a:t>
            </a:r>
            <a:r>
              <a:rPr lang="el-GR" sz="1400" dirty="0">
                <a:latin typeface="Segoe UI "/>
                <a:cs typeface="Segoe UI Semibold"/>
              </a:rPr>
              <a:t>πατάτε τ</a:t>
            </a:r>
            <a:r>
              <a:rPr lang="en-US" sz="1400" dirty="0">
                <a:latin typeface="Segoe UI "/>
                <a:cs typeface="Segoe UI Semibold"/>
              </a:rPr>
              <a:t>ην επ</a:t>
            </a:r>
            <a:r>
              <a:rPr lang="en-US" sz="1400" dirty="0" err="1">
                <a:latin typeface="Segoe UI "/>
                <a:cs typeface="Segoe UI Semibold"/>
              </a:rPr>
              <a:t>ιλογή</a:t>
            </a:r>
            <a:r>
              <a:rPr lang="en-US" sz="1400" dirty="0">
                <a:latin typeface="Segoe UI "/>
                <a:cs typeface="Segoe UI Semibold"/>
              </a:rPr>
              <a:t> "</a:t>
            </a:r>
            <a:r>
              <a:rPr lang="en-US" sz="1400" b="1" dirty="0">
                <a:latin typeface="Segoe UI "/>
                <a:cs typeface="Segoe UI Semibold"/>
              </a:rPr>
              <a:t>Η ΣΥΣΚΕΥΗ ΔΕΝ ΕΙΝΑΙ ΣΥΝΔΕΔΕΜΕΝΗ ΜΕ ECR</a:t>
            </a:r>
            <a:r>
              <a:rPr lang="en-US" sz="1400" dirty="0">
                <a:latin typeface="Segoe UI "/>
                <a:cs typeface="Segoe UI Semibold"/>
              </a:rPr>
              <a:t>"</a:t>
            </a:r>
            <a:endParaRPr lang="en-US" sz="1400" dirty="0">
              <a:latin typeface="Segoe UI "/>
              <a:cs typeface="Segoe UI Semibold" panose="020B0702040204020203" pitchFamily="34" charset="0"/>
            </a:endParaRPr>
          </a:p>
          <a:p>
            <a:pPr marL="285750" marR="5080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Segoe UI "/>
              <a:cs typeface="Segoe UI Semibold" panose="020B0702040204020203" pitchFamily="34" charset="0"/>
            </a:endParaRPr>
          </a:p>
          <a:p>
            <a:pPr marL="285750" marR="5080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Segoe UI "/>
                <a:cs typeface="Segoe UI Semibold"/>
              </a:rPr>
              <a:t>Μόλις </a:t>
            </a:r>
            <a:r>
              <a:rPr lang="en-US" sz="1400" dirty="0" err="1">
                <a:latin typeface="Segoe UI "/>
                <a:cs typeface="Segoe UI Semibold"/>
              </a:rPr>
              <a:t>εμφ</a:t>
            </a:r>
            <a:r>
              <a:rPr lang="en-US" sz="1400" dirty="0">
                <a:latin typeface="Segoe UI "/>
                <a:cs typeface="Segoe UI Semibold"/>
              </a:rPr>
              <a:t>ανιστεί η ένδειξη "</a:t>
            </a:r>
            <a:r>
              <a:rPr lang="en-US" sz="1400" b="1" dirty="0">
                <a:latin typeface="Segoe UI"/>
                <a:cs typeface="Segoe UI"/>
              </a:rPr>
              <a:t>Η ΣΥΣΚΕΥΗ ΕΙΝΑΙ ΣΥΝΔΕΔΕΜΕΝΗ ΜΕ ECR</a:t>
            </a:r>
            <a:r>
              <a:rPr lang="en-US" sz="1400" dirty="0">
                <a:latin typeface="Segoe UI"/>
                <a:cs typeface="Segoe UI"/>
              </a:rPr>
              <a:t>" πληκτρολογείστε το ποσό της συναλλαγής στην ταμειακή μηχανή</a:t>
            </a:r>
          </a:p>
          <a:p>
            <a:pPr marL="285750" marR="5080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Segoe UI"/>
              <a:cs typeface="Segoe UI"/>
            </a:endParaRPr>
          </a:p>
          <a:p>
            <a:pPr marL="285750" marR="5080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Segoe UI"/>
                <a:cs typeface="Segoe UI"/>
              </a:rPr>
              <a:t>Πα</a:t>
            </a:r>
            <a:r>
              <a:rPr lang="en-US" sz="1400" dirty="0" err="1">
                <a:latin typeface="Segoe UI"/>
                <a:cs typeface="Segoe UI"/>
              </a:rPr>
              <a:t>τήστε</a:t>
            </a:r>
            <a:r>
              <a:rPr lang="en-US" sz="1400" dirty="0">
                <a:latin typeface="Segoe UI"/>
                <a:cs typeface="Segoe UI"/>
              </a:rPr>
              <a:t> στο </a:t>
            </a:r>
            <a:r>
              <a:rPr lang="en-US" sz="1400" dirty="0" err="1">
                <a:latin typeface="Segoe UI"/>
                <a:cs typeface="Segoe UI"/>
              </a:rPr>
              <a:t>κουμ</a:t>
            </a:r>
            <a:r>
              <a:rPr lang="en-US" sz="1400" dirty="0">
                <a:latin typeface="Segoe UI"/>
                <a:cs typeface="Segoe UI"/>
              </a:rPr>
              <a:t>πί  “</a:t>
            </a:r>
            <a:r>
              <a:rPr lang="en-US" sz="1400" b="1" dirty="0">
                <a:latin typeface="Segoe UI"/>
                <a:cs typeface="Segoe UI"/>
              </a:rPr>
              <a:t>ΝΕΑ ΑΓΟΡΑ ΜΕΣΩ ΕCR” </a:t>
            </a:r>
            <a:r>
              <a:rPr lang="en-US" sz="1400" dirty="0">
                <a:latin typeface="Segoe UI"/>
                <a:cs typeface="Segoe UI"/>
              </a:rPr>
              <a:t>που αναβοσβήνει</a:t>
            </a:r>
          </a:p>
          <a:p>
            <a:pPr marL="0" marR="5080" lvl="1">
              <a:spcBef>
                <a:spcPts val="100"/>
              </a:spcBef>
            </a:pPr>
            <a:endParaRPr lang="en-US" sz="1400" dirty="0">
              <a:latin typeface="Segoe UI"/>
              <a:cs typeface="Segoe UI"/>
            </a:endParaRPr>
          </a:p>
          <a:p>
            <a:pPr marL="285750" marR="5080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latin typeface="Segoe UI"/>
                <a:cs typeface="Segoe UI"/>
              </a:rPr>
              <a:t>Η</a:t>
            </a:r>
            <a:r>
              <a:rPr lang="en-US" sz="1400" dirty="0">
                <a:latin typeface="Segoe UI"/>
                <a:cs typeface="Segoe UI"/>
              </a:rPr>
              <a:t> </a:t>
            </a:r>
            <a:r>
              <a:rPr lang="en-US" sz="1400" dirty="0" err="1">
                <a:latin typeface="Segoe UI"/>
                <a:cs typeface="Segoe UI"/>
              </a:rPr>
              <a:t>εφ</a:t>
            </a:r>
            <a:r>
              <a:rPr lang="en-US" sz="1400" dirty="0">
                <a:latin typeface="Segoe UI"/>
                <a:cs typeface="Segoe UI"/>
              </a:rPr>
              <a:t>αρμογή </a:t>
            </a:r>
            <a:r>
              <a:rPr lang="en-US" sz="1400" b="1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epay SoftPOS</a:t>
            </a:r>
            <a:r>
              <a:rPr lang="el-GR" sz="1400" b="1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 (</a:t>
            </a:r>
            <a:r>
              <a:rPr lang="en-US" sz="1400" b="1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Connector</a:t>
            </a:r>
            <a:r>
              <a:rPr lang="el-GR" sz="1400" b="1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) </a:t>
            </a:r>
            <a:r>
              <a:rPr lang="en-US" sz="1400" dirty="0">
                <a:latin typeface="Segoe UI"/>
                <a:cs typeface="Segoe UI"/>
              </a:rPr>
              <a:t>σας ανακατευθύνει α</a:t>
            </a:r>
            <a:r>
              <a:rPr lang="en-US" sz="1400" dirty="0" err="1">
                <a:latin typeface="Segoe UI"/>
                <a:cs typeface="Segoe UI"/>
              </a:rPr>
              <a:t>υτόμ</a:t>
            </a:r>
            <a:r>
              <a:rPr lang="en-US" sz="1400" dirty="0">
                <a:latin typeface="Segoe UI"/>
                <a:cs typeface="Segoe UI"/>
              </a:rPr>
              <a:t>ατα στο </a:t>
            </a:r>
            <a:r>
              <a:rPr lang="el-GR" sz="1400" dirty="0">
                <a:latin typeface="Segoe UI"/>
                <a:cs typeface="Segoe UI"/>
              </a:rPr>
              <a:t>μενού του</a:t>
            </a:r>
            <a:r>
              <a:rPr lang="en-US" sz="1400" dirty="0">
                <a:latin typeface="Segoe UI"/>
                <a:cs typeface="Segoe UI"/>
              </a:rPr>
              <a:t> epay softPOS ωστε ο πελάτης να κανει χρήση της κάρτας του για να ολοκληρωθεί η συναλλαγή.</a:t>
            </a:r>
            <a:endParaRPr lang="el-GR" sz="1400" dirty="0">
              <a:latin typeface="Segoe UI"/>
              <a:cs typeface="Segoe UI"/>
            </a:endParaRPr>
          </a:p>
          <a:p>
            <a:pPr marL="285750" marR="5080" lvl="1" indent="-285750">
              <a:spcBef>
                <a:spcPts val="100"/>
              </a:spcBef>
              <a:buFont typeface="Arial"/>
              <a:buChar char="•"/>
            </a:pPr>
            <a:endParaRPr lang="en-US" sz="1400" dirty="0">
              <a:latin typeface="Segoe UI"/>
              <a:cs typeface="Segoe UI"/>
            </a:endParaRPr>
          </a:p>
          <a:p>
            <a:pPr marL="285750" marR="5080" lvl="1" indent="-285750">
              <a:spcBef>
                <a:spcPts val="100"/>
              </a:spcBef>
              <a:buFont typeface="Arial"/>
              <a:buChar char="•"/>
            </a:pPr>
            <a:endParaRPr lang="en-US" sz="1400" dirty="0">
              <a:solidFill>
                <a:srgbClr val="EF7807"/>
              </a:solidFill>
              <a:latin typeface="Segoe UI"/>
              <a:cs typeface="Segoe UI"/>
            </a:endParaRPr>
          </a:p>
          <a:p>
            <a:pPr marL="285750" marR="5080" lvl="1" indent="-285750">
              <a:spcBef>
                <a:spcPts val="100"/>
              </a:spcBef>
              <a:buFont typeface="Arial"/>
              <a:buChar char="•"/>
            </a:pPr>
            <a:endParaRPr lang="en-US" sz="1400" dirty="0">
              <a:solidFill>
                <a:srgbClr val="EF7807"/>
              </a:solidFill>
              <a:latin typeface="Segoe UI"/>
              <a:cs typeface="Segoe UI"/>
            </a:endParaRPr>
          </a:p>
          <a:p>
            <a:pPr marL="285750" marR="5080" lvl="1" indent="-285750">
              <a:spcBef>
                <a:spcPts val="100"/>
              </a:spcBef>
              <a:buFont typeface="Arial"/>
              <a:buChar char="•"/>
            </a:pPr>
            <a:endParaRPr lang="en-US" sz="1400" dirty="0">
              <a:solidFill>
                <a:srgbClr val="EF7807"/>
              </a:solidFill>
              <a:latin typeface="Segoe UI "/>
              <a:cs typeface="Segoe UI Semibold" panose="020B07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F9334-2D49-E8FC-8D51-E9E06E87E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9"/>
          <a:stretch/>
        </p:blipFill>
        <p:spPr>
          <a:xfrm>
            <a:off x="135010" y="5366374"/>
            <a:ext cx="1401714" cy="29978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8D935D-37DC-F4CF-AB64-2977F893CD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59"/>
          <a:stretch/>
        </p:blipFill>
        <p:spPr>
          <a:xfrm>
            <a:off x="2068189" y="5346700"/>
            <a:ext cx="1339413" cy="30004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A36751F2-7FE7-B8B2-3E66-06D7F2E707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"/>
          <a:stretch/>
        </p:blipFill>
        <p:spPr>
          <a:xfrm>
            <a:off x="3977893" y="5398739"/>
            <a:ext cx="1401714" cy="3000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FAC7F628-3A6A-1129-4802-911E490DC299}"/>
              </a:ext>
            </a:extLst>
          </p:cNvPr>
          <p:cNvSpPr/>
          <p:nvPr/>
        </p:nvSpPr>
        <p:spPr>
          <a:xfrm rot="16200000">
            <a:off x="5497522" y="6540923"/>
            <a:ext cx="289779" cy="334849"/>
          </a:xfrm>
          <a:prstGeom prst="downArrow">
            <a:avLst/>
          </a:prstGeom>
          <a:solidFill>
            <a:schemeClr val="accent2"/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EF7807"/>
              </a:highlight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 descr="A screenshot of a phone&#10;&#10;Description automatically generated">
            <a:extLst>
              <a:ext uri="{FF2B5EF4-FFF2-40B4-BE49-F238E27FC236}">
                <a16:creationId xmlns:a16="http://schemas.microsoft.com/office/drawing/2014/main" id="{98267996-F569-53FF-95D6-8B90F41027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8"/>
          <a:stretch/>
        </p:blipFill>
        <p:spPr>
          <a:xfrm>
            <a:off x="5879360" y="5370509"/>
            <a:ext cx="1521821" cy="3006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E8A2D5C9-54D4-8337-A392-D7DE374BAFF4}"/>
              </a:ext>
            </a:extLst>
          </p:cNvPr>
          <p:cNvSpPr/>
          <p:nvPr/>
        </p:nvSpPr>
        <p:spPr>
          <a:xfrm rot="16200000">
            <a:off x="3566791" y="6548763"/>
            <a:ext cx="289779" cy="334849"/>
          </a:xfrm>
          <a:prstGeom prst="downArrow">
            <a:avLst/>
          </a:prstGeom>
          <a:solidFill>
            <a:schemeClr val="accent2"/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EF7807"/>
              </a:highlight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722AAEB-36F3-2ABC-7618-A0ED756FBD19}"/>
              </a:ext>
            </a:extLst>
          </p:cNvPr>
          <p:cNvSpPr/>
          <p:nvPr/>
        </p:nvSpPr>
        <p:spPr>
          <a:xfrm rot="16200000">
            <a:off x="1619222" y="6466681"/>
            <a:ext cx="289779" cy="334849"/>
          </a:xfrm>
          <a:prstGeom prst="downArrow">
            <a:avLst/>
          </a:prstGeom>
          <a:solidFill>
            <a:schemeClr val="accent2"/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EF7807"/>
              </a:highlight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04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bject 3">
            <a:extLst>
              <a:ext uri="{FF2B5EF4-FFF2-40B4-BE49-F238E27FC236}">
                <a16:creationId xmlns:a16="http://schemas.microsoft.com/office/drawing/2014/main" id="{85A3BCD6-66A8-A28B-CAB2-44CC111E3846}"/>
              </a:ext>
            </a:extLst>
          </p:cNvPr>
          <p:cNvGrpSpPr/>
          <p:nvPr/>
        </p:nvGrpSpPr>
        <p:grpSpPr>
          <a:xfrm>
            <a:off x="-12700" y="9274729"/>
            <a:ext cx="4216400" cy="1421502"/>
            <a:chOff x="376836" y="9728910"/>
            <a:chExt cx="4452620" cy="1501140"/>
          </a:xfrm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F9A2045E-8814-2543-54BE-F0DF0B20AEDF}"/>
                </a:ext>
              </a:extLst>
            </p:cNvPr>
            <p:cNvSpPr/>
            <p:nvPr/>
          </p:nvSpPr>
          <p:spPr>
            <a:xfrm>
              <a:off x="385199" y="9728910"/>
              <a:ext cx="4444365" cy="1492885"/>
            </a:xfrm>
            <a:custGeom>
              <a:avLst/>
              <a:gdLst/>
              <a:ahLst/>
              <a:cxnLst/>
              <a:rect l="l" t="t" r="r" b="b"/>
              <a:pathLst>
                <a:path w="4444365" h="1492884">
                  <a:moveTo>
                    <a:pt x="1202407" y="0"/>
                  </a:moveTo>
                  <a:lnTo>
                    <a:pt x="1154109" y="723"/>
                  </a:lnTo>
                  <a:lnTo>
                    <a:pt x="1105753" y="2480"/>
                  </a:lnTo>
                  <a:lnTo>
                    <a:pt x="1057369" y="5266"/>
                  </a:lnTo>
                  <a:lnTo>
                    <a:pt x="1008990" y="9077"/>
                  </a:lnTo>
                  <a:lnTo>
                    <a:pt x="960646" y="13908"/>
                  </a:lnTo>
                  <a:lnTo>
                    <a:pt x="912369" y="19753"/>
                  </a:lnTo>
                  <a:lnTo>
                    <a:pt x="864190" y="26608"/>
                  </a:lnTo>
                  <a:lnTo>
                    <a:pt x="816140" y="34468"/>
                  </a:lnTo>
                  <a:lnTo>
                    <a:pt x="768250" y="43329"/>
                  </a:lnTo>
                  <a:lnTo>
                    <a:pt x="720553" y="53186"/>
                  </a:lnTo>
                  <a:lnTo>
                    <a:pt x="673079" y="64033"/>
                  </a:lnTo>
                  <a:lnTo>
                    <a:pt x="625859" y="75866"/>
                  </a:lnTo>
                  <a:lnTo>
                    <a:pt x="578925" y="88681"/>
                  </a:lnTo>
                  <a:lnTo>
                    <a:pt x="532308" y="102472"/>
                  </a:lnTo>
                  <a:lnTo>
                    <a:pt x="486039" y="117235"/>
                  </a:lnTo>
                  <a:lnTo>
                    <a:pt x="440150" y="132965"/>
                  </a:lnTo>
                  <a:lnTo>
                    <a:pt x="394672" y="149657"/>
                  </a:lnTo>
                  <a:lnTo>
                    <a:pt x="349636" y="167307"/>
                  </a:lnTo>
                  <a:lnTo>
                    <a:pt x="305073" y="185909"/>
                  </a:lnTo>
                  <a:lnTo>
                    <a:pt x="261016" y="205459"/>
                  </a:lnTo>
                  <a:lnTo>
                    <a:pt x="217494" y="225952"/>
                  </a:lnTo>
                  <a:lnTo>
                    <a:pt x="174540" y="247383"/>
                  </a:lnTo>
                  <a:lnTo>
                    <a:pt x="132185" y="269748"/>
                  </a:lnTo>
                  <a:lnTo>
                    <a:pt x="90459" y="293041"/>
                  </a:lnTo>
                  <a:lnTo>
                    <a:pt x="49395" y="317258"/>
                  </a:lnTo>
                  <a:lnTo>
                    <a:pt x="9023" y="342395"/>
                  </a:lnTo>
                  <a:lnTo>
                    <a:pt x="0" y="348324"/>
                  </a:lnTo>
                  <a:lnTo>
                    <a:pt x="0" y="1492289"/>
                  </a:lnTo>
                  <a:lnTo>
                    <a:pt x="4443748" y="1492289"/>
                  </a:lnTo>
                  <a:lnTo>
                    <a:pt x="4414095" y="1468154"/>
                  </a:lnTo>
                  <a:lnTo>
                    <a:pt x="4376194" y="1439531"/>
                  </a:lnTo>
                  <a:lnTo>
                    <a:pt x="4336657" y="1411829"/>
                  </a:lnTo>
                  <a:lnTo>
                    <a:pt x="4295488" y="1385082"/>
                  </a:lnTo>
                  <a:lnTo>
                    <a:pt x="4252691" y="1359323"/>
                  </a:lnTo>
                  <a:lnTo>
                    <a:pt x="4208270" y="1334584"/>
                  </a:lnTo>
                  <a:lnTo>
                    <a:pt x="2107900" y="210026"/>
                  </a:lnTo>
                  <a:lnTo>
                    <a:pt x="2067342" y="189066"/>
                  </a:lnTo>
                  <a:lnTo>
                    <a:pt x="2026100" y="169236"/>
                  </a:lnTo>
                  <a:lnTo>
                    <a:pt x="1984206" y="150530"/>
                  </a:lnTo>
                  <a:lnTo>
                    <a:pt x="1941689" y="132945"/>
                  </a:lnTo>
                  <a:lnTo>
                    <a:pt x="1898582" y="116475"/>
                  </a:lnTo>
                  <a:lnTo>
                    <a:pt x="1854916" y="101115"/>
                  </a:lnTo>
                  <a:lnTo>
                    <a:pt x="1810722" y="86861"/>
                  </a:lnTo>
                  <a:lnTo>
                    <a:pt x="1766032" y="73708"/>
                  </a:lnTo>
                  <a:lnTo>
                    <a:pt x="1720876" y="61651"/>
                  </a:lnTo>
                  <a:lnTo>
                    <a:pt x="1675287" y="50685"/>
                  </a:lnTo>
                  <a:lnTo>
                    <a:pt x="1629294" y="40806"/>
                  </a:lnTo>
                  <a:lnTo>
                    <a:pt x="1582931" y="32009"/>
                  </a:lnTo>
                  <a:lnTo>
                    <a:pt x="1536227" y="24288"/>
                  </a:lnTo>
                  <a:lnTo>
                    <a:pt x="1489214" y="17640"/>
                  </a:lnTo>
                  <a:lnTo>
                    <a:pt x="1441924" y="12059"/>
                  </a:lnTo>
                  <a:lnTo>
                    <a:pt x="1394388" y="7541"/>
                  </a:lnTo>
                  <a:lnTo>
                    <a:pt x="1346637" y="4081"/>
                  </a:lnTo>
                  <a:lnTo>
                    <a:pt x="1298702" y="1674"/>
                  </a:lnTo>
                  <a:lnTo>
                    <a:pt x="1250615" y="315"/>
                  </a:lnTo>
                  <a:lnTo>
                    <a:pt x="1202407" y="0"/>
                  </a:lnTo>
                  <a:close/>
                </a:path>
              </a:pathLst>
            </a:custGeom>
            <a:solidFill>
              <a:srgbClr val="E9F5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5C82DF2F-E979-F430-CA83-486E374595A8}"/>
                </a:ext>
              </a:extLst>
            </p:cNvPr>
            <p:cNvSpPr/>
            <p:nvPr/>
          </p:nvSpPr>
          <p:spPr>
            <a:xfrm>
              <a:off x="385199" y="9824345"/>
              <a:ext cx="3794125" cy="1397000"/>
            </a:xfrm>
            <a:custGeom>
              <a:avLst/>
              <a:gdLst/>
              <a:ahLst/>
              <a:cxnLst/>
              <a:rect l="l" t="t" r="r" b="b"/>
              <a:pathLst>
                <a:path w="3794125" h="1397000">
                  <a:moveTo>
                    <a:pt x="0" y="284953"/>
                  </a:moveTo>
                  <a:lnTo>
                    <a:pt x="61190" y="250255"/>
                  </a:lnTo>
                  <a:lnTo>
                    <a:pt x="104012" y="227830"/>
                  </a:lnTo>
                  <a:lnTo>
                    <a:pt x="147521" y="206411"/>
                  </a:lnTo>
                  <a:lnTo>
                    <a:pt x="191682" y="186003"/>
                  </a:lnTo>
                  <a:lnTo>
                    <a:pt x="236459" y="166616"/>
                  </a:lnTo>
                  <a:lnTo>
                    <a:pt x="281818" y="148255"/>
                  </a:lnTo>
                  <a:lnTo>
                    <a:pt x="327722" y="130928"/>
                  </a:lnTo>
                  <a:lnTo>
                    <a:pt x="374136" y="114642"/>
                  </a:lnTo>
                  <a:lnTo>
                    <a:pt x="421024" y="99404"/>
                  </a:lnTo>
                  <a:lnTo>
                    <a:pt x="468351" y="85222"/>
                  </a:lnTo>
                  <a:lnTo>
                    <a:pt x="516081" y="72103"/>
                  </a:lnTo>
                  <a:lnTo>
                    <a:pt x="564180" y="60054"/>
                  </a:lnTo>
                  <a:lnTo>
                    <a:pt x="612610" y="49082"/>
                  </a:lnTo>
                  <a:lnTo>
                    <a:pt x="661338" y="39195"/>
                  </a:lnTo>
                  <a:lnTo>
                    <a:pt x="710326" y="30399"/>
                  </a:lnTo>
                  <a:lnTo>
                    <a:pt x="759540" y="22702"/>
                  </a:lnTo>
                  <a:lnTo>
                    <a:pt x="808945" y="16111"/>
                  </a:lnTo>
                  <a:lnTo>
                    <a:pt x="858504" y="10633"/>
                  </a:lnTo>
                  <a:lnTo>
                    <a:pt x="908182" y="6276"/>
                  </a:lnTo>
                  <a:lnTo>
                    <a:pt x="957944" y="3047"/>
                  </a:lnTo>
                  <a:lnTo>
                    <a:pt x="1007754" y="952"/>
                  </a:lnTo>
                  <a:lnTo>
                    <a:pt x="1057577" y="0"/>
                  </a:lnTo>
                  <a:lnTo>
                    <a:pt x="1107376" y="196"/>
                  </a:lnTo>
                  <a:lnTo>
                    <a:pt x="1157117" y="1550"/>
                  </a:lnTo>
                  <a:lnTo>
                    <a:pt x="1206764" y="4066"/>
                  </a:lnTo>
                  <a:lnTo>
                    <a:pt x="1256282" y="7754"/>
                  </a:lnTo>
                  <a:lnTo>
                    <a:pt x="1305634" y="12620"/>
                  </a:lnTo>
                  <a:lnTo>
                    <a:pt x="1354786" y="18672"/>
                  </a:lnTo>
                  <a:lnTo>
                    <a:pt x="1403701" y="25916"/>
                  </a:lnTo>
                  <a:lnTo>
                    <a:pt x="1452345" y="34359"/>
                  </a:lnTo>
                  <a:lnTo>
                    <a:pt x="1500682" y="44010"/>
                  </a:lnTo>
                  <a:lnTo>
                    <a:pt x="1548676" y="54875"/>
                  </a:lnTo>
                  <a:lnTo>
                    <a:pt x="1596292" y="66961"/>
                  </a:lnTo>
                  <a:lnTo>
                    <a:pt x="1643494" y="80276"/>
                  </a:lnTo>
                  <a:lnTo>
                    <a:pt x="1690247" y="94826"/>
                  </a:lnTo>
                  <a:lnTo>
                    <a:pt x="1736515" y="110620"/>
                  </a:lnTo>
                  <a:lnTo>
                    <a:pt x="1782263" y="127664"/>
                  </a:lnTo>
                  <a:lnTo>
                    <a:pt x="1827455" y="145965"/>
                  </a:lnTo>
                  <a:lnTo>
                    <a:pt x="1872055" y="165531"/>
                  </a:lnTo>
                  <a:lnTo>
                    <a:pt x="3793928" y="1396855"/>
                  </a:lnTo>
                </a:path>
              </a:pathLst>
            </a:custGeom>
            <a:ln w="17161">
              <a:solidFill>
                <a:srgbClr val="69A5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2">
            <a:extLst>
              <a:ext uri="{FF2B5EF4-FFF2-40B4-BE49-F238E27FC236}">
                <a16:creationId xmlns:a16="http://schemas.microsoft.com/office/drawing/2014/main" id="{B453430E-1FAE-44A4-2803-FB6919887BE1}"/>
              </a:ext>
            </a:extLst>
          </p:cNvPr>
          <p:cNvSpPr/>
          <p:nvPr/>
        </p:nvSpPr>
        <p:spPr>
          <a:xfrm>
            <a:off x="0" y="-1"/>
            <a:ext cx="3355070" cy="1766455"/>
          </a:xfrm>
          <a:custGeom>
            <a:avLst/>
            <a:gdLst/>
            <a:ahLst/>
            <a:cxnLst/>
            <a:rect l="l" t="t" r="r" b="b"/>
            <a:pathLst>
              <a:path w="3210560" h="1690370">
                <a:moveTo>
                  <a:pt x="3210295" y="0"/>
                </a:moveTo>
                <a:lnTo>
                  <a:pt x="0" y="0"/>
                </a:lnTo>
                <a:lnTo>
                  <a:pt x="5" y="1091296"/>
                </a:lnTo>
                <a:lnTo>
                  <a:pt x="47793" y="1109045"/>
                </a:lnTo>
                <a:lnTo>
                  <a:pt x="1585854" y="1635149"/>
                </a:lnTo>
                <a:lnTo>
                  <a:pt x="1631378" y="1649554"/>
                </a:lnTo>
                <a:lnTo>
                  <a:pt x="1677064" y="1661716"/>
                </a:lnTo>
                <a:lnTo>
                  <a:pt x="1722847" y="1671664"/>
                </a:lnTo>
                <a:lnTo>
                  <a:pt x="1768667" y="1679428"/>
                </a:lnTo>
                <a:lnTo>
                  <a:pt x="1814463" y="1685039"/>
                </a:lnTo>
                <a:lnTo>
                  <a:pt x="1860172" y="1688528"/>
                </a:lnTo>
                <a:lnTo>
                  <a:pt x="1905732" y="1689924"/>
                </a:lnTo>
                <a:lnTo>
                  <a:pt x="1951083" y="1689259"/>
                </a:lnTo>
                <a:lnTo>
                  <a:pt x="1996161" y="1686561"/>
                </a:lnTo>
                <a:lnTo>
                  <a:pt x="2040907" y="1681863"/>
                </a:lnTo>
                <a:lnTo>
                  <a:pt x="2085257" y="1675194"/>
                </a:lnTo>
                <a:lnTo>
                  <a:pt x="2129150" y="1666584"/>
                </a:lnTo>
                <a:lnTo>
                  <a:pt x="2172525" y="1656064"/>
                </a:lnTo>
                <a:lnTo>
                  <a:pt x="2215320" y="1643664"/>
                </a:lnTo>
                <a:lnTo>
                  <a:pt x="2257473" y="1629415"/>
                </a:lnTo>
                <a:lnTo>
                  <a:pt x="2298922" y="1613347"/>
                </a:lnTo>
                <a:lnTo>
                  <a:pt x="2339606" y="1595490"/>
                </a:lnTo>
                <a:lnTo>
                  <a:pt x="2379462" y="1575875"/>
                </a:lnTo>
                <a:lnTo>
                  <a:pt x="2418431" y="1554532"/>
                </a:lnTo>
                <a:lnTo>
                  <a:pt x="2456448" y="1531491"/>
                </a:lnTo>
                <a:lnTo>
                  <a:pt x="2493454" y="1506783"/>
                </a:lnTo>
                <a:lnTo>
                  <a:pt x="2529385" y="1480438"/>
                </a:lnTo>
                <a:lnTo>
                  <a:pt x="2564182" y="1452487"/>
                </a:lnTo>
                <a:lnTo>
                  <a:pt x="2597781" y="1422959"/>
                </a:lnTo>
                <a:lnTo>
                  <a:pt x="2630121" y="1391886"/>
                </a:lnTo>
                <a:lnTo>
                  <a:pt x="2661140" y="1359297"/>
                </a:lnTo>
                <a:lnTo>
                  <a:pt x="2690777" y="1325224"/>
                </a:lnTo>
                <a:lnTo>
                  <a:pt x="2718971" y="1289695"/>
                </a:lnTo>
                <a:lnTo>
                  <a:pt x="2745658" y="1252743"/>
                </a:lnTo>
                <a:lnTo>
                  <a:pt x="2770778" y="1214396"/>
                </a:lnTo>
                <a:lnTo>
                  <a:pt x="2794269" y="1174686"/>
                </a:lnTo>
                <a:lnTo>
                  <a:pt x="2816069" y="1133642"/>
                </a:lnTo>
                <a:lnTo>
                  <a:pt x="2836118" y="1091293"/>
                </a:lnTo>
                <a:lnTo>
                  <a:pt x="2854350" y="1047677"/>
                </a:lnTo>
                <a:lnTo>
                  <a:pt x="2870708" y="1002816"/>
                </a:lnTo>
                <a:lnTo>
                  <a:pt x="3210295" y="0"/>
                </a:lnTo>
                <a:close/>
              </a:path>
            </a:pathLst>
          </a:custGeom>
          <a:solidFill>
            <a:srgbClr val="E9F5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8C2D09-71F6-719B-30A2-06FB6FA2F8D4}"/>
              </a:ext>
            </a:extLst>
          </p:cNvPr>
          <p:cNvSpPr txBox="1"/>
          <p:nvPr/>
        </p:nvSpPr>
        <p:spPr>
          <a:xfrm>
            <a:off x="477843" y="10166358"/>
            <a:ext cx="23993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>
                <a:solidFill>
                  <a:srgbClr val="47489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Euronet Merchant Services </a:t>
            </a:r>
            <a:r>
              <a:rPr lang="en-US" sz="1050" b="0">
                <a:solidFill>
                  <a:srgbClr val="EC611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Greece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id="{EAEE1207-2445-A33E-F15A-BF49A9581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988" y="6344431"/>
            <a:ext cx="4660210" cy="70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230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Euronet Merchant Services Ίδρυμα Πληρωμών Μονοπρόσωπη Α.Ε.</a:t>
            </a:r>
          </a:p>
          <a:p>
            <a:pPr marL="0" marR="0" lvl="0" indent="0" algn="ctr" defTabSz="230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100" b="1" kern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Σαχτούρη 1 &amp; Λεωφόρος Ποσειδώνος, 176 74 Καλλιθέα, Αθήνα</a:t>
            </a:r>
            <a:endParaRPr lang="en-US" sz="1100" b="1" kern="0">
              <a:gradFill flip="none" rotWithShape="1">
                <a:gsLst>
                  <a:gs pos="100000">
                    <a:srgbClr val="0B3D91"/>
                  </a:gs>
                  <a:gs pos="0">
                    <a:srgbClr val="1570B8"/>
                  </a:gs>
                </a:gsLst>
                <a:lin ang="10800000" scaled="1"/>
                <a:tileRect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230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100" b="1" kern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Αδειοδοτημένο Ίδρυμα Πληρωμών από την Τράπεζα της Ελλάδος, </a:t>
            </a:r>
            <a:br>
              <a:rPr lang="el-GR" sz="1100" b="1" kern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l-GR" sz="1100" b="1" kern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βάσει του ν. 4537/2018</a:t>
            </a:r>
            <a:endParaRPr lang="en-US" sz="1100" b="1" kern="0">
              <a:gradFill flip="none" rotWithShape="1">
                <a:gsLst>
                  <a:gs pos="100000">
                    <a:srgbClr val="0B3D91"/>
                  </a:gs>
                  <a:gs pos="0">
                    <a:srgbClr val="1570B8"/>
                  </a:gs>
                </a:gsLst>
                <a:lin ang="10800000" scaled="1"/>
                <a:tileRect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Text Box 2">
            <a:extLst>
              <a:ext uri="{FF2B5EF4-FFF2-40B4-BE49-F238E27FC236}">
                <a16:creationId xmlns:a16="http://schemas.microsoft.com/office/drawing/2014/main" id="{B093AA8A-C96D-103B-F48B-17BB7F9DD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988" y="7728190"/>
            <a:ext cx="4660210" cy="70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230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b="1" kern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Τηλεφωνικό κέντρο εξυπηρέτησης &amp; τεχνικής υποστήριξης επιχειρήσεων της </a:t>
            </a:r>
            <a:r>
              <a:rPr lang="en-US" sz="1400" b="1" kern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epay 24/7</a:t>
            </a:r>
          </a:p>
          <a:p>
            <a:pPr marL="0" marR="0" lvl="0" indent="0" algn="ctr" defTabSz="230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100" b="1" kern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kern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+30 210 38 98 954</a:t>
            </a:r>
            <a:endParaRPr lang="en-US" sz="1100" b="1" kern="0">
              <a:gradFill flip="none" rotWithShape="1">
                <a:gsLst>
                  <a:gs pos="100000">
                    <a:srgbClr val="0B3D91"/>
                  </a:gs>
                  <a:gs pos="0">
                    <a:srgbClr val="1570B8"/>
                  </a:gs>
                </a:gsLst>
                <a:lin ang="10800000" scaled="1"/>
                <a:tileRect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2D2FB1A-1544-F67F-0287-E4BDAEA88D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882" y="3130088"/>
            <a:ext cx="1670394" cy="17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8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bject 3">
            <a:extLst>
              <a:ext uri="{FF2B5EF4-FFF2-40B4-BE49-F238E27FC236}">
                <a16:creationId xmlns:a16="http://schemas.microsoft.com/office/drawing/2014/main" id="{37CDC5C5-8458-8573-E465-C17CB1D0BF81}"/>
              </a:ext>
            </a:extLst>
          </p:cNvPr>
          <p:cNvGrpSpPr/>
          <p:nvPr/>
        </p:nvGrpSpPr>
        <p:grpSpPr>
          <a:xfrm>
            <a:off x="0" y="9274729"/>
            <a:ext cx="4216400" cy="1421502"/>
            <a:chOff x="376836" y="9728910"/>
            <a:chExt cx="4452620" cy="1501140"/>
          </a:xfrm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B665D18B-DDCE-1A42-D621-66F588A79EAD}"/>
                </a:ext>
              </a:extLst>
            </p:cNvPr>
            <p:cNvSpPr/>
            <p:nvPr/>
          </p:nvSpPr>
          <p:spPr>
            <a:xfrm>
              <a:off x="385199" y="9728910"/>
              <a:ext cx="4444365" cy="1492885"/>
            </a:xfrm>
            <a:custGeom>
              <a:avLst/>
              <a:gdLst/>
              <a:ahLst/>
              <a:cxnLst/>
              <a:rect l="l" t="t" r="r" b="b"/>
              <a:pathLst>
                <a:path w="4444365" h="1492884">
                  <a:moveTo>
                    <a:pt x="1202407" y="0"/>
                  </a:moveTo>
                  <a:lnTo>
                    <a:pt x="1154109" y="723"/>
                  </a:lnTo>
                  <a:lnTo>
                    <a:pt x="1105753" y="2480"/>
                  </a:lnTo>
                  <a:lnTo>
                    <a:pt x="1057369" y="5266"/>
                  </a:lnTo>
                  <a:lnTo>
                    <a:pt x="1008990" y="9077"/>
                  </a:lnTo>
                  <a:lnTo>
                    <a:pt x="960646" y="13908"/>
                  </a:lnTo>
                  <a:lnTo>
                    <a:pt x="912369" y="19753"/>
                  </a:lnTo>
                  <a:lnTo>
                    <a:pt x="864190" y="26608"/>
                  </a:lnTo>
                  <a:lnTo>
                    <a:pt x="816140" y="34468"/>
                  </a:lnTo>
                  <a:lnTo>
                    <a:pt x="768250" y="43329"/>
                  </a:lnTo>
                  <a:lnTo>
                    <a:pt x="720553" y="53186"/>
                  </a:lnTo>
                  <a:lnTo>
                    <a:pt x="673079" y="64033"/>
                  </a:lnTo>
                  <a:lnTo>
                    <a:pt x="625859" y="75866"/>
                  </a:lnTo>
                  <a:lnTo>
                    <a:pt x="578925" y="88681"/>
                  </a:lnTo>
                  <a:lnTo>
                    <a:pt x="532308" y="102472"/>
                  </a:lnTo>
                  <a:lnTo>
                    <a:pt x="486039" y="117235"/>
                  </a:lnTo>
                  <a:lnTo>
                    <a:pt x="440150" y="132965"/>
                  </a:lnTo>
                  <a:lnTo>
                    <a:pt x="394672" y="149657"/>
                  </a:lnTo>
                  <a:lnTo>
                    <a:pt x="349636" y="167307"/>
                  </a:lnTo>
                  <a:lnTo>
                    <a:pt x="305073" y="185909"/>
                  </a:lnTo>
                  <a:lnTo>
                    <a:pt x="261016" y="205459"/>
                  </a:lnTo>
                  <a:lnTo>
                    <a:pt x="217494" y="225952"/>
                  </a:lnTo>
                  <a:lnTo>
                    <a:pt x="174540" y="247383"/>
                  </a:lnTo>
                  <a:lnTo>
                    <a:pt x="132185" y="269748"/>
                  </a:lnTo>
                  <a:lnTo>
                    <a:pt x="90459" y="293041"/>
                  </a:lnTo>
                  <a:lnTo>
                    <a:pt x="49395" y="317258"/>
                  </a:lnTo>
                  <a:lnTo>
                    <a:pt x="9023" y="342395"/>
                  </a:lnTo>
                  <a:lnTo>
                    <a:pt x="0" y="348324"/>
                  </a:lnTo>
                  <a:lnTo>
                    <a:pt x="0" y="1492289"/>
                  </a:lnTo>
                  <a:lnTo>
                    <a:pt x="4443748" y="1492289"/>
                  </a:lnTo>
                  <a:lnTo>
                    <a:pt x="4414095" y="1468154"/>
                  </a:lnTo>
                  <a:lnTo>
                    <a:pt x="4376194" y="1439531"/>
                  </a:lnTo>
                  <a:lnTo>
                    <a:pt x="4336657" y="1411829"/>
                  </a:lnTo>
                  <a:lnTo>
                    <a:pt x="4295488" y="1385082"/>
                  </a:lnTo>
                  <a:lnTo>
                    <a:pt x="4252691" y="1359323"/>
                  </a:lnTo>
                  <a:lnTo>
                    <a:pt x="4208270" y="1334584"/>
                  </a:lnTo>
                  <a:lnTo>
                    <a:pt x="2107900" y="210026"/>
                  </a:lnTo>
                  <a:lnTo>
                    <a:pt x="2067342" y="189066"/>
                  </a:lnTo>
                  <a:lnTo>
                    <a:pt x="2026100" y="169236"/>
                  </a:lnTo>
                  <a:lnTo>
                    <a:pt x="1984206" y="150530"/>
                  </a:lnTo>
                  <a:lnTo>
                    <a:pt x="1941689" y="132945"/>
                  </a:lnTo>
                  <a:lnTo>
                    <a:pt x="1898582" y="116475"/>
                  </a:lnTo>
                  <a:lnTo>
                    <a:pt x="1854916" y="101115"/>
                  </a:lnTo>
                  <a:lnTo>
                    <a:pt x="1810722" y="86861"/>
                  </a:lnTo>
                  <a:lnTo>
                    <a:pt x="1766032" y="73708"/>
                  </a:lnTo>
                  <a:lnTo>
                    <a:pt x="1720876" y="61651"/>
                  </a:lnTo>
                  <a:lnTo>
                    <a:pt x="1675287" y="50685"/>
                  </a:lnTo>
                  <a:lnTo>
                    <a:pt x="1629294" y="40806"/>
                  </a:lnTo>
                  <a:lnTo>
                    <a:pt x="1582931" y="32009"/>
                  </a:lnTo>
                  <a:lnTo>
                    <a:pt x="1536227" y="24288"/>
                  </a:lnTo>
                  <a:lnTo>
                    <a:pt x="1489214" y="17640"/>
                  </a:lnTo>
                  <a:lnTo>
                    <a:pt x="1441924" y="12059"/>
                  </a:lnTo>
                  <a:lnTo>
                    <a:pt x="1394388" y="7541"/>
                  </a:lnTo>
                  <a:lnTo>
                    <a:pt x="1346637" y="4081"/>
                  </a:lnTo>
                  <a:lnTo>
                    <a:pt x="1298702" y="1674"/>
                  </a:lnTo>
                  <a:lnTo>
                    <a:pt x="1250615" y="315"/>
                  </a:lnTo>
                  <a:lnTo>
                    <a:pt x="1202407" y="0"/>
                  </a:lnTo>
                  <a:close/>
                </a:path>
              </a:pathLst>
            </a:custGeom>
            <a:solidFill>
              <a:srgbClr val="E9F5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A2F51B21-3AA9-FE1B-6625-E2A3A3FA3A72}"/>
                </a:ext>
              </a:extLst>
            </p:cNvPr>
            <p:cNvSpPr/>
            <p:nvPr/>
          </p:nvSpPr>
          <p:spPr>
            <a:xfrm>
              <a:off x="385199" y="9824345"/>
              <a:ext cx="3794125" cy="1397000"/>
            </a:xfrm>
            <a:custGeom>
              <a:avLst/>
              <a:gdLst/>
              <a:ahLst/>
              <a:cxnLst/>
              <a:rect l="l" t="t" r="r" b="b"/>
              <a:pathLst>
                <a:path w="3794125" h="1397000">
                  <a:moveTo>
                    <a:pt x="0" y="284953"/>
                  </a:moveTo>
                  <a:lnTo>
                    <a:pt x="61190" y="250255"/>
                  </a:lnTo>
                  <a:lnTo>
                    <a:pt x="104012" y="227830"/>
                  </a:lnTo>
                  <a:lnTo>
                    <a:pt x="147521" y="206411"/>
                  </a:lnTo>
                  <a:lnTo>
                    <a:pt x="191682" y="186003"/>
                  </a:lnTo>
                  <a:lnTo>
                    <a:pt x="236459" y="166616"/>
                  </a:lnTo>
                  <a:lnTo>
                    <a:pt x="281818" y="148255"/>
                  </a:lnTo>
                  <a:lnTo>
                    <a:pt x="327722" y="130928"/>
                  </a:lnTo>
                  <a:lnTo>
                    <a:pt x="374136" y="114642"/>
                  </a:lnTo>
                  <a:lnTo>
                    <a:pt x="421024" y="99404"/>
                  </a:lnTo>
                  <a:lnTo>
                    <a:pt x="468351" y="85222"/>
                  </a:lnTo>
                  <a:lnTo>
                    <a:pt x="516081" y="72103"/>
                  </a:lnTo>
                  <a:lnTo>
                    <a:pt x="564180" y="60054"/>
                  </a:lnTo>
                  <a:lnTo>
                    <a:pt x="612610" y="49082"/>
                  </a:lnTo>
                  <a:lnTo>
                    <a:pt x="661338" y="39195"/>
                  </a:lnTo>
                  <a:lnTo>
                    <a:pt x="710326" y="30399"/>
                  </a:lnTo>
                  <a:lnTo>
                    <a:pt x="759540" y="22702"/>
                  </a:lnTo>
                  <a:lnTo>
                    <a:pt x="808945" y="16111"/>
                  </a:lnTo>
                  <a:lnTo>
                    <a:pt x="858504" y="10633"/>
                  </a:lnTo>
                  <a:lnTo>
                    <a:pt x="908182" y="6276"/>
                  </a:lnTo>
                  <a:lnTo>
                    <a:pt x="957944" y="3047"/>
                  </a:lnTo>
                  <a:lnTo>
                    <a:pt x="1007754" y="952"/>
                  </a:lnTo>
                  <a:lnTo>
                    <a:pt x="1057577" y="0"/>
                  </a:lnTo>
                  <a:lnTo>
                    <a:pt x="1107376" y="196"/>
                  </a:lnTo>
                  <a:lnTo>
                    <a:pt x="1157117" y="1550"/>
                  </a:lnTo>
                  <a:lnTo>
                    <a:pt x="1206764" y="4066"/>
                  </a:lnTo>
                  <a:lnTo>
                    <a:pt x="1256282" y="7754"/>
                  </a:lnTo>
                  <a:lnTo>
                    <a:pt x="1305634" y="12620"/>
                  </a:lnTo>
                  <a:lnTo>
                    <a:pt x="1354786" y="18672"/>
                  </a:lnTo>
                  <a:lnTo>
                    <a:pt x="1403701" y="25916"/>
                  </a:lnTo>
                  <a:lnTo>
                    <a:pt x="1452345" y="34359"/>
                  </a:lnTo>
                  <a:lnTo>
                    <a:pt x="1500682" y="44010"/>
                  </a:lnTo>
                  <a:lnTo>
                    <a:pt x="1548676" y="54875"/>
                  </a:lnTo>
                  <a:lnTo>
                    <a:pt x="1596292" y="66961"/>
                  </a:lnTo>
                  <a:lnTo>
                    <a:pt x="1643494" y="80276"/>
                  </a:lnTo>
                  <a:lnTo>
                    <a:pt x="1690247" y="94826"/>
                  </a:lnTo>
                  <a:lnTo>
                    <a:pt x="1736515" y="110620"/>
                  </a:lnTo>
                  <a:lnTo>
                    <a:pt x="1782263" y="127664"/>
                  </a:lnTo>
                  <a:lnTo>
                    <a:pt x="1827455" y="145965"/>
                  </a:lnTo>
                  <a:lnTo>
                    <a:pt x="1872055" y="165531"/>
                  </a:lnTo>
                  <a:lnTo>
                    <a:pt x="3793928" y="1396855"/>
                  </a:lnTo>
                </a:path>
              </a:pathLst>
            </a:custGeom>
            <a:ln w="17161">
              <a:solidFill>
                <a:srgbClr val="69A5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2">
            <a:extLst>
              <a:ext uri="{FF2B5EF4-FFF2-40B4-BE49-F238E27FC236}">
                <a16:creationId xmlns:a16="http://schemas.microsoft.com/office/drawing/2014/main" id="{B453430E-1FAE-44A4-2803-FB6919887BE1}"/>
              </a:ext>
            </a:extLst>
          </p:cNvPr>
          <p:cNvSpPr/>
          <p:nvPr/>
        </p:nvSpPr>
        <p:spPr>
          <a:xfrm>
            <a:off x="0" y="-1"/>
            <a:ext cx="3355070" cy="1766455"/>
          </a:xfrm>
          <a:custGeom>
            <a:avLst/>
            <a:gdLst/>
            <a:ahLst/>
            <a:cxnLst/>
            <a:rect l="l" t="t" r="r" b="b"/>
            <a:pathLst>
              <a:path w="3210560" h="1690370">
                <a:moveTo>
                  <a:pt x="3210295" y="0"/>
                </a:moveTo>
                <a:lnTo>
                  <a:pt x="0" y="0"/>
                </a:lnTo>
                <a:lnTo>
                  <a:pt x="5" y="1091296"/>
                </a:lnTo>
                <a:lnTo>
                  <a:pt x="47793" y="1109045"/>
                </a:lnTo>
                <a:lnTo>
                  <a:pt x="1585854" y="1635149"/>
                </a:lnTo>
                <a:lnTo>
                  <a:pt x="1631378" y="1649554"/>
                </a:lnTo>
                <a:lnTo>
                  <a:pt x="1677064" y="1661716"/>
                </a:lnTo>
                <a:lnTo>
                  <a:pt x="1722847" y="1671664"/>
                </a:lnTo>
                <a:lnTo>
                  <a:pt x="1768667" y="1679428"/>
                </a:lnTo>
                <a:lnTo>
                  <a:pt x="1814463" y="1685039"/>
                </a:lnTo>
                <a:lnTo>
                  <a:pt x="1860172" y="1688528"/>
                </a:lnTo>
                <a:lnTo>
                  <a:pt x="1905732" y="1689924"/>
                </a:lnTo>
                <a:lnTo>
                  <a:pt x="1951083" y="1689259"/>
                </a:lnTo>
                <a:lnTo>
                  <a:pt x="1996161" y="1686561"/>
                </a:lnTo>
                <a:lnTo>
                  <a:pt x="2040907" y="1681863"/>
                </a:lnTo>
                <a:lnTo>
                  <a:pt x="2085257" y="1675194"/>
                </a:lnTo>
                <a:lnTo>
                  <a:pt x="2129150" y="1666584"/>
                </a:lnTo>
                <a:lnTo>
                  <a:pt x="2172525" y="1656064"/>
                </a:lnTo>
                <a:lnTo>
                  <a:pt x="2215320" y="1643664"/>
                </a:lnTo>
                <a:lnTo>
                  <a:pt x="2257473" y="1629415"/>
                </a:lnTo>
                <a:lnTo>
                  <a:pt x="2298922" y="1613347"/>
                </a:lnTo>
                <a:lnTo>
                  <a:pt x="2339606" y="1595490"/>
                </a:lnTo>
                <a:lnTo>
                  <a:pt x="2379462" y="1575875"/>
                </a:lnTo>
                <a:lnTo>
                  <a:pt x="2418431" y="1554532"/>
                </a:lnTo>
                <a:lnTo>
                  <a:pt x="2456448" y="1531491"/>
                </a:lnTo>
                <a:lnTo>
                  <a:pt x="2493454" y="1506783"/>
                </a:lnTo>
                <a:lnTo>
                  <a:pt x="2529385" y="1480438"/>
                </a:lnTo>
                <a:lnTo>
                  <a:pt x="2564182" y="1452487"/>
                </a:lnTo>
                <a:lnTo>
                  <a:pt x="2597781" y="1422959"/>
                </a:lnTo>
                <a:lnTo>
                  <a:pt x="2630121" y="1391886"/>
                </a:lnTo>
                <a:lnTo>
                  <a:pt x="2661140" y="1359297"/>
                </a:lnTo>
                <a:lnTo>
                  <a:pt x="2690777" y="1325224"/>
                </a:lnTo>
                <a:lnTo>
                  <a:pt x="2718971" y="1289695"/>
                </a:lnTo>
                <a:lnTo>
                  <a:pt x="2745658" y="1252743"/>
                </a:lnTo>
                <a:lnTo>
                  <a:pt x="2770778" y="1214396"/>
                </a:lnTo>
                <a:lnTo>
                  <a:pt x="2794269" y="1174686"/>
                </a:lnTo>
                <a:lnTo>
                  <a:pt x="2816069" y="1133642"/>
                </a:lnTo>
                <a:lnTo>
                  <a:pt x="2836118" y="1091293"/>
                </a:lnTo>
                <a:lnTo>
                  <a:pt x="2854350" y="1047677"/>
                </a:lnTo>
                <a:lnTo>
                  <a:pt x="2870708" y="1002816"/>
                </a:lnTo>
                <a:lnTo>
                  <a:pt x="3210295" y="0"/>
                </a:lnTo>
                <a:close/>
              </a:path>
            </a:pathLst>
          </a:custGeom>
          <a:solidFill>
            <a:srgbClr val="E9F5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B1ACEDC2-A023-C1AD-6B71-D440EF72BE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79" y="473353"/>
            <a:ext cx="2071166" cy="5148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8C2D09-71F6-719B-30A2-06FB6FA2F8D4}"/>
              </a:ext>
            </a:extLst>
          </p:cNvPr>
          <p:cNvSpPr txBox="1"/>
          <p:nvPr/>
        </p:nvSpPr>
        <p:spPr>
          <a:xfrm>
            <a:off x="477843" y="10166358"/>
            <a:ext cx="23993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>
                <a:solidFill>
                  <a:srgbClr val="47489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Euronet Merchant Services </a:t>
            </a:r>
            <a:r>
              <a:rPr lang="en-US" sz="1050" b="0">
                <a:solidFill>
                  <a:srgbClr val="EC611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Greece</a:t>
            </a:r>
          </a:p>
        </p:txBody>
      </p:sp>
      <p:sp>
        <p:nvSpPr>
          <p:cNvPr id="10" name="object 30">
            <a:extLst>
              <a:ext uri="{FF2B5EF4-FFF2-40B4-BE49-F238E27FC236}">
                <a16:creationId xmlns:a16="http://schemas.microsoft.com/office/drawing/2014/main" id="{84873478-A03E-16FB-0E5C-03B2E84C7348}"/>
              </a:ext>
            </a:extLst>
          </p:cNvPr>
          <p:cNvSpPr txBox="1"/>
          <p:nvPr/>
        </p:nvSpPr>
        <p:spPr>
          <a:xfrm>
            <a:off x="552779" y="2155728"/>
            <a:ext cx="3844699" cy="505255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>
            <a:defPPr>
              <a:defRPr lang="en-US"/>
            </a:defPPr>
            <a:lvl1pPr marL="12690" marR="5076" lvl="0" indent="0" defTabSz="456834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l-GR" sz="3200" dirty="0"/>
              <a:t>Περιεχόμενα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6E0A458-D700-4D70-0311-748C4507B268}"/>
              </a:ext>
            </a:extLst>
          </p:cNvPr>
          <p:cNvSpPr txBox="1">
            <a:spLocks/>
          </p:cNvSpPr>
          <p:nvPr/>
        </p:nvSpPr>
        <p:spPr>
          <a:xfrm>
            <a:off x="552779" y="2823742"/>
            <a:ext cx="6724321" cy="228415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marL="0" indent="0" algn="ctr" defTabSz="458343" rtl="0" eaLnBrk="1" latinLnBrk="0" hangingPunct="1">
              <a:lnSpc>
                <a:spcPct val="100000"/>
              </a:lnSpc>
              <a:spcBef>
                <a:spcPts val="501"/>
              </a:spcBef>
              <a:buFont typeface="Arial" panose="020B0604020202020204" pitchFamily="34" charset="0"/>
              <a:buNone/>
              <a:defRPr lang="de-DE" sz="3600" b="1" i="0" kern="1200" smtClean="0">
                <a:gradFill flip="none" rotWithShape="1"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lin ang="1080000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  <a:lvl2pPr marL="229172" indent="0" algn="l" defTabSz="45834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None/>
              <a:defRPr sz="12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2929" indent="-114586" algn="l" defTabSz="45834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1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2100" indent="-114586" algn="l" defTabSz="45834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1272" indent="-114586" algn="l" defTabSz="45834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60443" indent="-114586" algn="l" defTabSz="45834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9614" indent="-114586" algn="l" defTabSz="45834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8786" indent="-114586" algn="l" defTabSz="45834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7957" indent="-114586" algn="l" defTabSz="458343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5080" indent="-342900" algn="l" defTabSz="914400">
              <a:lnSpc>
                <a:spcPct val="150000"/>
              </a:lnSpc>
              <a:spcBef>
                <a:spcPts val="100"/>
              </a:spcBef>
              <a:buClr>
                <a:srgbClr val="F39200"/>
              </a:buClr>
              <a:buBlip>
                <a:blip r:embed="rId3"/>
              </a:buBlip>
              <a:defRPr/>
            </a:pPr>
            <a:r>
              <a:rPr lang="el-GR" sz="1200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Γενικές πληροφορίες				</a:t>
            </a:r>
            <a:r>
              <a:rPr lang="el-GR" sz="1200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  <a:p>
            <a:pPr marL="342900" marR="5080" indent="-342900" algn="l" defTabSz="914400">
              <a:lnSpc>
                <a:spcPct val="150000"/>
              </a:lnSpc>
              <a:spcBef>
                <a:spcPts val="100"/>
              </a:spcBef>
              <a:buClr>
                <a:srgbClr val="F39200"/>
              </a:buClr>
              <a:buBlip>
                <a:blip r:embed="rId3"/>
              </a:buBlip>
              <a:defRPr/>
            </a:pPr>
            <a:r>
              <a:rPr lang="el-GR" sz="1200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Σύνοψη βημάτων διασύνδεσης με πρωτόκολλο 1098 ΑΑΔΕ	</a:t>
            </a:r>
            <a:r>
              <a:rPr lang="el-GR" sz="1200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1200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l-GR" sz="1200" kern="0" dirty="0">
              <a:gradFill flip="none" rotWithShape="1">
                <a:gsLst>
                  <a:gs pos="100000">
                    <a:srgbClr val="0B3D91"/>
                  </a:gs>
                  <a:gs pos="0">
                    <a:srgbClr val="1570B8"/>
                  </a:gs>
                </a:gsLst>
                <a:lin ang="10800000" scaled="1"/>
                <a:tileRect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5080" indent="-342900" algn="l" defTabSz="914400">
              <a:lnSpc>
                <a:spcPct val="150000"/>
              </a:lnSpc>
              <a:spcBef>
                <a:spcPts val="100"/>
              </a:spcBef>
              <a:buClr>
                <a:srgbClr val="F39200"/>
              </a:buClr>
              <a:buBlip>
                <a:blip r:embed="rId3"/>
              </a:buBlip>
              <a:defRPr/>
            </a:pPr>
            <a:r>
              <a:rPr lang="el-GR" sz="1200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Στάδια διασύνδεσης με πρωτόκολλο 1098 ΑΑΔΕ		</a:t>
            </a:r>
            <a:r>
              <a:rPr lang="el-GR" sz="1200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5-8</a:t>
            </a:r>
          </a:p>
          <a:p>
            <a:pPr marL="342900" marR="5080" indent="-342900" algn="l" defTabSz="914400">
              <a:lnSpc>
                <a:spcPct val="150000"/>
              </a:lnSpc>
              <a:spcBef>
                <a:spcPts val="100"/>
              </a:spcBef>
              <a:buClr>
                <a:srgbClr val="F39200"/>
              </a:buClr>
              <a:buBlip>
                <a:blip r:embed="rId3"/>
              </a:buBlip>
              <a:defRPr/>
            </a:pPr>
            <a:r>
              <a:rPr lang="el-GR" sz="1200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Σύνοψη βημάτων διασύνδεσης με πρωτόκολλο 1155 ΑΑΔΕ	</a:t>
            </a:r>
            <a:r>
              <a:rPr lang="el-GR" sz="1200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</a:p>
          <a:p>
            <a:pPr marL="342900" marR="5080" indent="-342900" algn="l" defTabSz="914400">
              <a:lnSpc>
                <a:spcPct val="150000"/>
              </a:lnSpc>
              <a:spcBef>
                <a:spcPts val="100"/>
              </a:spcBef>
              <a:buClr>
                <a:srgbClr val="F39200"/>
              </a:buClr>
              <a:buBlip>
                <a:blip r:embed="rId3"/>
              </a:buBlip>
              <a:defRPr/>
            </a:pPr>
            <a:r>
              <a:rPr lang="el-GR" sz="1200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Στάδια διασύνδεσης με πρωτόκολλο 1155 ΑΑΔΕ		</a:t>
            </a:r>
            <a:r>
              <a:rPr lang="el-GR" sz="1200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10-13	</a:t>
            </a:r>
          </a:p>
          <a:p>
            <a:pPr marL="342900" marR="5080" indent="-342900" algn="l" defTabSz="914400">
              <a:lnSpc>
                <a:spcPct val="150000"/>
              </a:lnSpc>
              <a:spcBef>
                <a:spcPts val="100"/>
              </a:spcBef>
              <a:buClr>
                <a:srgbClr val="F39200"/>
              </a:buClr>
              <a:buBlip>
                <a:blip r:embed="rId3"/>
              </a:buBlip>
              <a:defRPr/>
            </a:pPr>
            <a:r>
              <a:rPr lang="en-US" sz="1200" u="sng" kern="0" dirty="0" err="1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Συν</a:t>
            </a:r>
            <a:r>
              <a:rPr lang="en-US" sz="1200" u="sng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αλλαγή</a:t>
            </a:r>
            <a:r>
              <a:rPr lang="el-GR" sz="1200" u="sng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μέσω πρωτοκόλλου 1098/1155 ΑΑΔΕ		</a:t>
            </a:r>
            <a:r>
              <a:rPr lang="el-GR" sz="1200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14</a:t>
            </a:r>
          </a:p>
          <a:p>
            <a:pPr marL="342900" marR="5080" indent="-342900" algn="l" defTabSz="914400">
              <a:lnSpc>
                <a:spcPct val="150000"/>
              </a:lnSpc>
              <a:spcBef>
                <a:spcPts val="100"/>
              </a:spcBef>
              <a:buClr>
                <a:srgbClr val="F39200"/>
              </a:buClr>
              <a:buBlip>
                <a:blip r:embed="rId3"/>
              </a:buBlip>
              <a:defRPr/>
            </a:pPr>
            <a:r>
              <a:rPr lang="en-US" sz="1200" u="sng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Επ</a:t>
            </a:r>
            <a:r>
              <a:rPr lang="en-US" sz="1200" u="sng" kern="0" dirty="0" err="1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ικοινωνί</a:t>
            </a:r>
            <a:r>
              <a:rPr lang="en-US" sz="1200" u="sng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α - Τεχνική υποστήριξη           </a:t>
            </a:r>
            <a:r>
              <a:rPr lang="el-GR" sz="1200" u="sng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el-GR" sz="1200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  <a:endParaRPr lang="en-US" sz="1200" kern="0" dirty="0">
              <a:gradFill flip="none" rotWithShape="1">
                <a:gsLst>
                  <a:gs pos="100000">
                    <a:srgbClr val="0B3D91"/>
                  </a:gs>
                  <a:gs pos="0">
                    <a:srgbClr val="1570B8"/>
                  </a:gs>
                </a:gsLst>
                <a:lin ang="10800000" scaled="1"/>
                <a:tileRect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5080" indent="-342900" algn="l" defTabSz="914400">
              <a:lnSpc>
                <a:spcPct val="150000"/>
              </a:lnSpc>
              <a:spcBef>
                <a:spcPts val="100"/>
              </a:spcBef>
              <a:buClr>
                <a:srgbClr val="F39200"/>
              </a:buClr>
              <a:defRPr/>
            </a:pPr>
            <a:r>
              <a:rPr lang="el-GR" sz="1200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    </a:t>
            </a:r>
          </a:p>
        </p:txBody>
      </p:sp>
    </p:spTree>
    <p:extLst>
      <p:ext uri="{BB962C8B-B14F-4D97-AF65-F5344CB8AC3E}">
        <p14:creationId xmlns:p14="http://schemas.microsoft.com/office/powerpoint/2010/main" val="269245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bject 3">
            <a:extLst>
              <a:ext uri="{FF2B5EF4-FFF2-40B4-BE49-F238E27FC236}">
                <a16:creationId xmlns:a16="http://schemas.microsoft.com/office/drawing/2014/main" id="{37CDC5C5-8458-8573-E465-C17CB1D0BF81}"/>
              </a:ext>
            </a:extLst>
          </p:cNvPr>
          <p:cNvGrpSpPr/>
          <p:nvPr/>
        </p:nvGrpSpPr>
        <p:grpSpPr>
          <a:xfrm>
            <a:off x="0" y="9274729"/>
            <a:ext cx="4216400" cy="1421502"/>
            <a:chOff x="376836" y="9728910"/>
            <a:chExt cx="4452620" cy="1501140"/>
          </a:xfrm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B665D18B-DDCE-1A42-D621-66F588A79EAD}"/>
                </a:ext>
              </a:extLst>
            </p:cNvPr>
            <p:cNvSpPr/>
            <p:nvPr/>
          </p:nvSpPr>
          <p:spPr>
            <a:xfrm>
              <a:off x="385199" y="9728910"/>
              <a:ext cx="4444365" cy="1492885"/>
            </a:xfrm>
            <a:custGeom>
              <a:avLst/>
              <a:gdLst/>
              <a:ahLst/>
              <a:cxnLst/>
              <a:rect l="l" t="t" r="r" b="b"/>
              <a:pathLst>
                <a:path w="4444365" h="1492884">
                  <a:moveTo>
                    <a:pt x="1202407" y="0"/>
                  </a:moveTo>
                  <a:lnTo>
                    <a:pt x="1154109" y="723"/>
                  </a:lnTo>
                  <a:lnTo>
                    <a:pt x="1105753" y="2480"/>
                  </a:lnTo>
                  <a:lnTo>
                    <a:pt x="1057369" y="5266"/>
                  </a:lnTo>
                  <a:lnTo>
                    <a:pt x="1008990" y="9077"/>
                  </a:lnTo>
                  <a:lnTo>
                    <a:pt x="960646" y="13908"/>
                  </a:lnTo>
                  <a:lnTo>
                    <a:pt x="912369" y="19753"/>
                  </a:lnTo>
                  <a:lnTo>
                    <a:pt x="864190" y="26608"/>
                  </a:lnTo>
                  <a:lnTo>
                    <a:pt x="816140" y="34468"/>
                  </a:lnTo>
                  <a:lnTo>
                    <a:pt x="768250" y="43329"/>
                  </a:lnTo>
                  <a:lnTo>
                    <a:pt x="720553" y="53186"/>
                  </a:lnTo>
                  <a:lnTo>
                    <a:pt x="673079" y="64033"/>
                  </a:lnTo>
                  <a:lnTo>
                    <a:pt x="625859" y="75866"/>
                  </a:lnTo>
                  <a:lnTo>
                    <a:pt x="578925" y="88681"/>
                  </a:lnTo>
                  <a:lnTo>
                    <a:pt x="532308" y="102472"/>
                  </a:lnTo>
                  <a:lnTo>
                    <a:pt x="486039" y="117235"/>
                  </a:lnTo>
                  <a:lnTo>
                    <a:pt x="440150" y="132965"/>
                  </a:lnTo>
                  <a:lnTo>
                    <a:pt x="394672" y="149657"/>
                  </a:lnTo>
                  <a:lnTo>
                    <a:pt x="349636" y="167307"/>
                  </a:lnTo>
                  <a:lnTo>
                    <a:pt x="305073" y="185909"/>
                  </a:lnTo>
                  <a:lnTo>
                    <a:pt x="261016" y="205459"/>
                  </a:lnTo>
                  <a:lnTo>
                    <a:pt x="217494" y="225952"/>
                  </a:lnTo>
                  <a:lnTo>
                    <a:pt x="174540" y="247383"/>
                  </a:lnTo>
                  <a:lnTo>
                    <a:pt x="132185" y="269748"/>
                  </a:lnTo>
                  <a:lnTo>
                    <a:pt x="90459" y="293041"/>
                  </a:lnTo>
                  <a:lnTo>
                    <a:pt x="49395" y="317258"/>
                  </a:lnTo>
                  <a:lnTo>
                    <a:pt x="9023" y="342395"/>
                  </a:lnTo>
                  <a:lnTo>
                    <a:pt x="0" y="348324"/>
                  </a:lnTo>
                  <a:lnTo>
                    <a:pt x="0" y="1492289"/>
                  </a:lnTo>
                  <a:lnTo>
                    <a:pt x="4443748" y="1492289"/>
                  </a:lnTo>
                  <a:lnTo>
                    <a:pt x="4414095" y="1468154"/>
                  </a:lnTo>
                  <a:lnTo>
                    <a:pt x="4376194" y="1439531"/>
                  </a:lnTo>
                  <a:lnTo>
                    <a:pt x="4336657" y="1411829"/>
                  </a:lnTo>
                  <a:lnTo>
                    <a:pt x="4295488" y="1385082"/>
                  </a:lnTo>
                  <a:lnTo>
                    <a:pt x="4252691" y="1359323"/>
                  </a:lnTo>
                  <a:lnTo>
                    <a:pt x="4208270" y="1334584"/>
                  </a:lnTo>
                  <a:lnTo>
                    <a:pt x="2107900" y="210026"/>
                  </a:lnTo>
                  <a:lnTo>
                    <a:pt x="2067342" y="189066"/>
                  </a:lnTo>
                  <a:lnTo>
                    <a:pt x="2026100" y="169236"/>
                  </a:lnTo>
                  <a:lnTo>
                    <a:pt x="1984206" y="150530"/>
                  </a:lnTo>
                  <a:lnTo>
                    <a:pt x="1941689" y="132945"/>
                  </a:lnTo>
                  <a:lnTo>
                    <a:pt x="1898582" y="116475"/>
                  </a:lnTo>
                  <a:lnTo>
                    <a:pt x="1854916" y="101115"/>
                  </a:lnTo>
                  <a:lnTo>
                    <a:pt x="1810722" y="86861"/>
                  </a:lnTo>
                  <a:lnTo>
                    <a:pt x="1766032" y="73708"/>
                  </a:lnTo>
                  <a:lnTo>
                    <a:pt x="1720876" y="61651"/>
                  </a:lnTo>
                  <a:lnTo>
                    <a:pt x="1675287" y="50685"/>
                  </a:lnTo>
                  <a:lnTo>
                    <a:pt x="1629294" y="40806"/>
                  </a:lnTo>
                  <a:lnTo>
                    <a:pt x="1582931" y="32009"/>
                  </a:lnTo>
                  <a:lnTo>
                    <a:pt x="1536227" y="24288"/>
                  </a:lnTo>
                  <a:lnTo>
                    <a:pt x="1489214" y="17640"/>
                  </a:lnTo>
                  <a:lnTo>
                    <a:pt x="1441924" y="12059"/>
                  </a:lnTo>
                  <a:lnTo>
                    <a:pt x="1394388" y="7541"/>
                  </a:lnTo>
                  <a:lnTo>
                    <a:pt x="1346637" y="4081"/>
                  </a:lnTo>
                  <a:lnTo>
                    <a:pt x="1298702" y="1674"/>
                  </a:lnTo>
                  <a:lnTo>
                    <a:pt x="1250615" y="315"/>
                  </a:lnTo>
                  <a:lnTo>
                    <a:pt x="1202407" y="0"/>
                  </a:lnTo>
                  <a:close/>
                </a:path>
              </a:pathLst>
            </a:custGeom>
            <a:solidFill>
              <a:srgbClr val="E9F5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A2F51B21-3AA9-FE1B-6625-E2A3A3FA3A72}"/>
                </a:ext>
              </a:extLst>
            </p:cNvPr>
            <p:cNvSpPr/>
            <p:nvPr/>
          </p:nvSpPr>
          <p:spPr>
            <a:xfrm>
              <a:off x="385199" y="9824345"/>
              <a:ext cx="3794125" cy="1397000"/>
            </a:xfrm>
            <a:custGeom>
              <a:avLst/>
              <a:gdLst/>
              <a:ahLst/>
              <a:cxnLst/>
              <a:rect l="l" t="t" r="r" b="b"/>
              <a:pathLst>
                <a:path w="3794125" h="1397000">
                  <a:moveTo>
                    <a:pt x="0" y="284953"/>
                  </a:moveTo>
                  <a:lnTo>
                    <a:pt x="61190" y="250255"/>
                  </a:lnTo>
                  <a:lnTo>
                    <a:pt x="104012" y="227830"/>
                  </a:lnTo>
                  <a:lnTo>
                    <a:pt x="147521" y="206411"/>
                  </a:lnTo>
                  <a:lnTo>
                    <a:pt x="191682" y="186003"/>
                  </a:lnTo>
                  <a:lnTo>
                    <a:pt x="236459" y="166616"/>
                  </a:lnTo>
                  <a:lnTo>
                    <a:pt x="281818" y="148255"/>
                  </a:lnTo>
                  <a:lnTo>
                    <a:pt x="327722" y="130928"/>
                  </a:lnTo>
                  <a:lnTo>
                    <a:pt x="374136" y="114642"/>
                  </a:lnTo>
                  <a:lnTo>
                    <a:pt x="421024" y="99404"/>
                  </a:lnTo>
                  <a:lnTo>
                    <a:pt x="468351" y="85222"/>
                  </a:lnTo>
                  <a:lnTo>
                    <a:pt x="516081" y="72103"/>
                  </a:lnTo>
                  <a:lnTo>
                    <a:pt x="564180" y="60054"/>
                  </a:lnTo>
                  <a:lnTo>
                    <a:pt x="612610" y="49082"/>
                  </a:lnTo>
                  <a:lnTo>
                    <a:pt x="661338" y="39195"/>
                  </a:lnTo>
                  <a:lnTo>
                    <a:pt x="710326" y="30399"/>
                  </a:lnTo>
                  <a:lnTo>
                    <a:pt x="759540" y="22702"/>
                  </a:lnTo>
                  <a:lnTo>
                    <a:pt x="808945" y="16111"/>
                  </a:lnTo>
                  <a:lnTo>
                    <a:pt x="858504" y="10633"/>
                  </a:lnTo>
                  <a:lnTo>
                    <a:pt x="908182" y="6276"/>
                  </a:lnTo>
                  <a:lnTo>
                    <a:pt x="957944" y="3047"/>
                  </a:lnTo>
                  <a:lnTo>
                    <a:pt x="1007754" y="952"/>
                  </a:lnTo>
                  <a:lnTo>
                    <a:pt x="1057577" y="0"/>
                  </a:lnTo>
                  <a:lnTo>
                    <a:pt x="1107376" y="196"/>
                  </a:lnTo>
                  <a:lnTo>
                    <a:pt x="1157117" y="1550"/>
                  </a:lnTo>
                  <a:lnTo>
                    <a:pt x="1206764" y="4066"/>
                  </a:lnTo>
                  <a:lnTo>
                    <a:pt x="1256282" y="7754"/>
                  </a:lnTo>
                  <a:lnTo>
                    <a:pt x="1305634" y="12620"/>
                  </a:lnTo>
                  <a:lnTo>
                    <a:pt x="1354786" y="18672"/>
                  </a:lnTo>
                  <a:lnTo>
                    <a:pt x="1403701" y="25916"/>
                  </a:lnTo>
                  <a:lnTo>
                    <a:pt x="1452345" y="34359"/>
                  </a:lnTo>
                  <a:lnTo>
                    <a:pt x="1500682" y="44010"/>
                  </a:lnTo>
                  <a:lnTo>
                    <a:pt x="1548676" y="54875"/>
                  </a:lnTo>
                  <a:lnTo>
                    <a:pt x="1596292" y="66961"/>
                  </a:lnTo>
                  <a:lnTo>
                    <a:pt x="1643494" y="80276"/>
                  </a:lnTo>
                  <a:lnTo>
                    <a:pt x="1690247" y="94826"/>
                  </a:lnTo>
                  <a:lnTo>
                    <a:pt x="1736515" y="110620"/>
                  </a:lnTo>
                  <a:lnTo>
                    <a:pt x="1782263" y="127664"/>
                  </a:lnTo>
                  <a:lnTo>
                    <a:pt x="1827455" y="145965"/>
                  </a:lnTo>
                  <a:lnTo>
                    <a:pt x="1872055" y="165531"/>
                  </a:lnTo>
                  <a:lnTo>
                    <a:pt x="3793928" y="1396855"/>
                  </a:lnTo>
                </a:path>
              </a:pathLst>
            </a:custGeom>
            <a:ln w="17161">
              <a:solidFill>
                <a:srgbClr val="69A5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2">
            <a:extLst>
              <a:ext uri="{FF2B5EF4-FFF2-40B4-BE49-F238E27FC236}">
                <a16:creationId xmlns:a16="http://schemas.microsoft.com/office/drawing/2014/main" id="{B453430E-1FAE-44A4-2803-FB6919887BE1}"/>
              </a:ext>
            </a:extLst>
          </p:cNvPr>
          <p:cNvSpPr/>
          <p:nvPr/>
        </p:nvSpPr>
        <p:spPr>
          <a:xfrm>
            <a:off x="0" y="-1"/>
            <a:ext cx="3355070" cy="1766455"/>
          </a:xfrm>
          <a:custGeom>
            <a:avLst/>
            <a:gdLst/>
            <a:ahLst/>
            <a:cxnLst/>
            <a:rect l="l" t="t" r="r" b="b"/>
            <a:pathLst>
              <a:path w="3210560" h="1690370">
                <a:moveTo>
                  <a:pt x="3210295" y="0"/>
                </a:moveTo>
                <a:lnTo>
                  <a:pt x="0" y="0"/>
                </a:lnTo>
                <a:lnTo>
                  <a:pt x="5" y="1091296"/>
                </a:lnTo>
                <a:lnTo>
                  <a:pt x="47793" y="1109045"/>
                </a:lnTo>
                <a:lnTo>
                  <a:pt x="1585854" y="1635149"/>
                </a:lnTo>
                <a:lnTo>
                  <a:pt x="1631378" y="1649554"/>
                </a:lnTo>
                <a:lnTo>
                  <a:pt x="1677064" y="1661716"/>
                </a:lnTo>
                <a:lnTo>
                  <a:pt x="1722847" y="1671664"/>
                </a:lnTo>
                <a:lnTo>
                  <a:pt x="1768667" y="1679428"/>
                </a:lnTo>
                <a:lnTo>
                  <a:pt x="1814463" y="1685039"/>
                </a:lnTo>
                <a:lnTo>
                  <a:pt x="1860172" y="1688528"/>
                </a:lnTo>
                <a:lnTo>
                  <a:pt x="1905732" y="1689924"/>
                </a:lnTo>
                <a:lnTo>
                  <a:pt x="1951083" y="1689259"/>
                </a:lnTo>
                <a:lnTo>
                  <a:pt x="1996161" y="1686561"/>
                </a:lnTo>
                <a:lnTo>
                  <a:pt x="2040907" y="1681863"/>
                </a:lnTo>
                <a:lnTo>
                  <a:pt x="2085257" y="1675194"/>
                </a:lnTo>
                <a:lnTo>
                  <a:pt x="2129150" y="1666584"/>
                </a:lnTo>
                <a:lnTo>
                  <a:pt x="2172525" y="1656064"/>
                </a:lnTo>
                <a:lnTo>
                  <a:pt x="2215320" y="1643664"/>
                </a:lnTo>
                <a:lnTo>
                  <a:pt x="2257473" y="1629415"/>
                </a:lnTo>
                <a:lnTo>
                  <a:pt x="2298922" y="1613347"/>
                </a:lnTo>
                <a:lnTo>
                  <a:pt x="2339606" y="1595490"/>
                </a:lnTo>
                <a:lnTo>
                  <a:pt x="2379462" y="1575875"/>
                </a:lnTo>
                <a:lnTo>
                  <a:pt x="2418431" y="1554532"/>
                </a:lnTo>
                <a:lnTo>
                  <a:pt x="2456448" y="1531491"/>
                </a:lnTo>
                <a:lnTo>
                  <a:pt x="2493454" y="1506783"/>
                </a:lnTo>
                <a:lnTo>
                  <a:pt x="2529385" y="1480438"/>
                </a:lnTo>
                <a:lnTo>
                  <a:pt x="2564182" y="1452487"/>
                </a:lnTo>
                <a:lnTo>
                  <a:pt x="2597781" y="1422959"/>
                </a:lnTo>
                <a:lnTo>
                  <a:pt x="2630121" y="1391886"/>
                </a:lnTo>
                <a:lnTo>
                  <a:pt x="2661140" y="1359297"/>
                </a:lnTo>
                <a:lnTo>
                  <a:pt x="2690777" y="1325224"/>
                </a:lnTo>
                <a:lnTo>
                  <a:pt x="2718971" y="1289695"/>
                </a:lnTo>
                <a:lnTo>
                  <a:pt x="2745658" y="1252743"/>
                </a:lnTo>
                <a:lnTo>
                  <a:pt x="2770778" y="1214396"/>
                </a:lnTo>
                <a:lnTo>
                  <a:pt x="2794269" y="1174686"/>
                </a:lnTo>
                <a:lnTo>
                  <a:pt x="2816069" y="1133642"/>
                </a:lnTo>
                <a:lnTo>
                  <a:pt x="2836118" y="1091293"/>
                </a:lnTo>
                <a:lnTo>
                  <a:pt x="2854350" y="1047677"/>
                </a:lnTo>
                <a:lnTo>
                  <a:pt x="2870708" y="1002816"/>
                </a:lnTo>
                <a:lnTo>
                  <a:pt x="3210295" y="0"/>
                </a:lnTo>
                <a:close/>
              </a:path>
            </a:pathLst>
          </a:custGeom>
          <a:solidFill>
            <a:srgbClr val="E9F5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B1ACEDC2-A023-C1AD-6B71-D440EF72BE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79" y="473353"/>
            <a:ext cx="2071166" cy="5148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8C2D09-71F6-719B-30A2-06FB6FA2F8D4}"/>
              </a:ext>
            </a:extLst>
          </p:cNvPr>
          <p:cNvSpPr txBox="1"/>
          <p:nvPr/>
        </p:nvSpPr>
        <p:spPr>
          <a:xfrm>
            <a:off x="477843" y="10166358"/>
            <a:ext cx="23993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>
                <a:solidFill>
                  <a:srgbClr val="47489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Euronet Merchant Services </a:t>
            </a:r>
            <a:r>
              <a:rPr lang="en-US" sz="1050" b="0">
                <a:solidFill>
                  <a:srgbClr val="EC611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Greece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293026-082D-C43A-3C91-52C366EA2D5B}"/>
              </a:ext>
            </a:extLst>
          </p:cNvPr>
          <p:cNvSpPr txBox="1"/>
          <p:nvPr/>
        </p:nvSpPr>
        <p:spPr>
          <a:xfrm>
            <a:off x="516450" y="2759151"/>
            <a:ext cx="6405494" cy="47705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Segoe UI "/>
                <a:cs typeface="Segoe UI Semibold"/>
              </a:rPr>
              <a:t>Το τερματικό epay </a:t>
            </a:r>
            <a:r>
              <a:rPr lang="el-GR" sz="1600" dirty="0" err="1">
                <a:solidFill>
                  <a:schemeClr val="bg2">
                    <a:lumMod val="25000"/>
                  </a:schemeClr>
                </a:solidFill>
                <a:latin typeface="Segoe UI "/>
                <a:cs typeface="Segoe UI Semibold"/>
              </a:rPr>
              <a:t>Soft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Segoe UI "/>
                <a:cs typeface="Segoe UI Semibold"/>
              </a:rPr>
              <a:t>POS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Segoe UI "/>
                <a:cs typeface="Segoe UI Semibold"/>
              </a:rPr>
              <a:t>, μπορεί να υποστηρίξει:</a:t>
            </a:r>
          </a:p>
          <a:p>
            <a:pPr algn="just"/>
            <a:endParaRPr lang="en-US" b="1" dirty="0">
              <a:solidFill>
                <a:schemeClr val="bg2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 algn="just" defTabSz="914400">
              <a:buClr>
                <a:srgbClr val="F39200"/>
              </a:buClr>
              <a:buBlip>
                <a:blip r:embed="rId3"/>
              </a:buBlip>
              <a:defRPr/>
            </a:pPr>
            <a:r>
              <a:rPr lang="el-GR" sz="1400" dirty="0">
                <a:solidFill>
                  <a:srgbClr val="3C3C3C"/>
                </a:solidFill>
                <a:latin typeface="Segoe UI"/>
                <a:cs typeface="Segoe UI"/>
              </a:rPr>
              <a:t>Συναλλαγή κατά την οποία, η έκδοση του παραστατικού από ΦΗΜ/</a:t>
            </a:r>
            <a:r>
              <a:rPr lang="en-US" sz="1400" dirty="0">
                <a:solidFill>
                  <a:srgbClr val="3C3C3C"/>
                </a:solidFill>
                <a:latin typeface="Segoe UI"/>
                <a:cs typeface="Segoe UI"/>
              </a:rPr>
              <a:t>ERP</a:t>
            </a:r>
            <a:r>
              <a:rPr lang="el-GR" sz="1400" dirty="0">
                <a:solidFill>
                  <a:srgbClr val="3C3C3C"/>
                </a:solidFill>
                <a:latin typeface="Segoe UI"/>
                <a:cs typeface="Segoe UI"/>
              </a:rPr>
              <a:t> πραγματοποιείται</a:t>
            </a:r>
            <a:r>
              <a:rPr lang="el-GR" sz="1400" b="1" dirty="0">
                <a:solidFill>
                  <a:srgbClr val="3C3C3C"/>
                </a:solidFill>
                <a:latin typeface="Segoe UI"/>
                <a:cs typeface="Segoe UI"/>
              </a:rPr>
              <a:t> ταυτόχρονα </a:t>
            </a:r>
            <a:r>
              <a:rPr lang="el-GR" sz="1400" dirty="0">
                <a:solidFill>
                  <a:srgbClr val="3C3C3C"/>
                </a:solidFill>
                <a:latin typeface="Segoe UI"/>
                <a:cs typeface="Segoe UI"/>
              </a:rPr>
              <a:t>με την εκτέλεση της συναλλαγής στο </a:t>
            </a:r>
            <a:r>
              <a:rPr lang="el-GR" sz="1400" dirty="0" err="1">
                <a:solidFill>
                  <a:srgbClr val="3C3C3C"/>
                </a:solidFill>
                <a:latin typeface="Segoe UI"/>
                <a:cs typeface="Segoe UI"/>
              </a:rPr>
              <a:t>Soft</a:t>
            </a:r>
            <a:r>
              <a:rPr lang="en-US" sz="1400" dirty="0">
                <a:solidFill>
                  <a:srgbClr val="3C3C3C"/>
                </a:solidFill>
                <a:latin typeface="Segoe UI"/>
                <a:cs typeface="Segoe UI"/>
              </a:rPr>
              <a:t>POS</a:t>
            </a:r>
            <a:r>
              <a:rPr lang="el-GR" sz="1400" dirty="0">
                <a:solidFill>
                  <a:srgbClr val="3C3C3C"/>
                </a:solidFill>
                <a:latin typeface="Segoe UI"/>
                <a:cs typeface="Segoe UI"/>
              </a:rPr>
              <a:t> με τη φυσική παρουσία του κατόχου της κάρτας στο κατάστημά σας</a:t>
            </a:r>
          </a:p>
          <a:p>
            <a:pPr marL="342900" indent="-342900" algn="just" defTabSz="914400">
              <a:buClr>
                <a:srgbClr val="F39200"/>
              </a:buClr>
              <a:buBlip>
                <a:blip r:embed="rId3"/>
              </a:buBlip>
              <a:defRPr/>
            </a:pPr>
            <a:endParaRPr lang="el-GR" sz="1400" dirty="0">
              <a:solidFill>
                <a:srgbClr val="3C3C3C"/>
              </a:solidFill>
              <a:latin typeface="Segoe UI"/>
              <a:cs typeface="Segoe UI"/>
            </a:endParaRPr>
          </a:p>
          <a:p>
            <a:pPr marL="342900" indent="-342900" algn="just" defTabSz="914400">
              <a:buClr>
                <a:srgbClr val="F39200"/>
              </a:buClr>
              <a:buBlip>
                <a:blip r:embed="rId3"/>
              </a:buBlip>
              <a:defRPr/>
            </a:pPr>
            <a:r>
              <a:rPr lang="el-GR" sz="1400" dirty="0">
                <a:solidFill>
                  <a:srgbClr val="3C3C3C"/>
                </a:solidFill>
                <a:latin typeface="Segoe UI"/>
                <a:cs typeface="Segoe UI"/>
              </a:rPr>
              <a:t>Επιτρέπει την άμεση αποδοχή πληρωμών με κάρτες, με ψηφιακά πορτοφόλια (</a:t>
            </a:r>
            <a:r>
              <a:rPr lang="el-GR" sz="1400" dirty="0" err="1">
                <a:solidFill>
                  <a:srgbClr val="3C3C3C"/>
                </a:solidFill>
                <a:latin typeface="Segoe UI"/>
                <a:cs typeface="Segoe UI"/>
              </a:rPr>
              <a:t>Apple</a:t>
            </a:r>
            <a:r>
              <a:rPr lang="el-GR" sz="1400" dirty="0">
                <a:solidFill>
                  <a:srgbClr val="3C3C3C"/>
                </a:solidFill>
                <a:latin typeface="Segoe UI"/>
                <a:cs typeface="Segoe UI"/>
              </a:rPr>
              <a:t> </a:t>
            </a:r>
            <a:r>
              <a:rPr lang="el-GR" sz="1400" dirty="0" err="1">
                <a:solidFill>
                  <a:srgbClr val="3C3C3C"/>
                </a:solidFill>
                <a:latin typeface="Segoe UI"/>
                <a:cs typeface="Segoe UI"/>
              </a:rPr>
              <a:t>Pay</a:t>
            </a:r>
            <a:r>
              <a:rPr lang="el-GR" sz="1400" dirty="0">
                <a:solidFill>
                  <a:srgbClr val="3C3C3C"/>
                </a:solidFill>
                <a:latin typeface="Segoe UI"/>
                <a:cs typeface="Segoe UI"/>
              </a:rPr>
              <a:t>, </a:t>
            </a:r>
            <a:r>
              <a:rPr lang="el-GR" sz="1400" dirty="0" err="1">
                <a:solidFill>
                  <a:srgbClr val="3C3C3C"/>
                </a:solidFill>
                <a:latin typeface="Segoe UI"/>
                <a:cs typeface="Segoe UI"/>
              </a:rPr>
              <a:t>Google</a:t>
            </a:r>
            <a:r>
              <a:rPr lang="el-GR" sz="1400" dirty="0">
                <a:solidFill>
                  <a:srgbClr val="3C3C3C"/>
                </a:solidFill>
                <a:latin typeface="Segoe UI"/>
                <a:cs typeface="Segoe UI"/>
              </a:rPr>
              <a:t> </a:t>
            </a:r>
            <a:r>
              <a:rPr lang="en-US" sz="1400" dirty="0">
                <a:solidFill>
                  <a:srgbClr val="3C3C3C"/>
                </a:solidFill>
                <a:latin typeface="Segoe UI"/>
                <a:cs typeface="Segoe UI"/>
              </a:rPr>
              <a:t>P</a:t>
            </a:r>
            <a:r>
              <a:rPr lang="el-GR" sz="1400" dirty="0" err="1">
                <a:solidFill>
                  <a:srgbClr val="3C3C3C"/>
                </a:solidFill>
                <a:latin typeface="Segoe UI"/>
                <a:cs typeface="Segoe UI"/>
              </a:rPr>
              <a:t>ay</a:t>
            </a:r>
            <a:r>
              <a:rPr lang="el-GR" sz="1400" dirty="0">
                <a:solidFill>
                  <a:srgbClr val="3C3C3C"/>
                </a:solidFill>
                <a:latin typeface="Segoe UI"/>
                <a:cs typeface="Segoe UI"/>
              </a:rPr>
              <a:t> κ</a:t>
            </a:r>
            <a:r>
              <a:rPr lang="en-US" sz="1400" dirty="0">
                <a:solidFill>
                  <a:srgbClr val="3C3C3C"/>
                </a:solidFill>
                <a:latin typeface="Segoe UI"/>
                <a:cs typeface="Segoe UI"/>
              </a:rPr>
              <a:t>.</a:t>
            </a:r>
            <a:r>
              <a:rPr lang="el-GR" sz="1400" dirty="0">
                <a:solidFill>
                  <a:srgbClr val="3C3C3C"/>
                </a:solidFill>
                <a:latin typeface="Segoe UI"/>
                <a:cs typeface="Segoe UI"/>
              </a:rPr>
              <a:t>ο</a:t>
            </a:r>
            <a:r>
              <a:rPr lang="en-US" sz="1400" dirty="0">
                <a:solidFill>
                  <a:srgbClr val="3C3C3C"/>
                </a:solidFill>
                <a:latin typeface="Segoe UI"/>
                <a:cs typeface="Segoe UI"/>
              </a:rPr>
              <a:t>.</a:t>
            </a:r>
            <a:r>
              <a:rPr lang="el-GR" sz="1400" dirty="0">
                <a:solidFill>
                  <a:srgbClr val="3C3C3C"/>
                </a:solidFill>
                <a:latin typeface="Segoe UI"/>
                <a:cs typeface="Segoe UI"/>
              </a:rPr>
              <a:t>κ</a:t>
            </a:r>
            <a:r>
              <a:rPr lang="en-US" sz="1400" dirty="0">
                <a:solidFill>
                  <a:srgbClr val="3C3C3C"/>
                </a:solidFill>
                <a:latin typeface="Segoe UI"/>
                <a:cs typeface="Segoe UI"/>
              </a:rPr>
              <a:t>.</a:t>
            </a:r>
            <a:r>
              <a:rPr lang="el-GR" sz="1400" dirty="0">
                <a:solidFill>
                  <a:srgbClr val="3C3C3C"/>
                </a:solidFill>
                <a:latin typeface="Segoe UI"/>
                <a:cs typeface="Segoe UI"/>
              </a:rPr>
              <a:t>), χωρίς την ανάγκη επιπλέον λογισμικού ή ειδικών συσκευών, εύκολα και γρήγορα</a:t>
            </a:r>
          </a:p>
          <a:p>
            <a:pPr marL="342900" indent="-342900" algn="just" defTabSz="914400">
              <a:buClr>
                <a:srgbClr val="F39200"/>
              </a:buClr>
              <a:buChar char="•"/>
              <a:defRPr/>
            </a:pPr>
            <a:endParaRPr lang="el-GR" sz="1400" dirty="0">
              <a:solidFill>
                <a:srgbClr val="3C3C3C"/>
              </a:solidFill>
              <a:latin typeface="Segoe UI"/>
              <a:cs typeface="Segoe UI"/>
            </a:endParaRPr>
          </a:p>
          <a:p>
            <a:pPr marL="342900" indent="-342900" algn="just" defTabSz="914400">
              <a:buClr>
                <a:srgbClr val="F39200"/>
              </a:buClr>
              <a:buBlip>
                <a:blip r:embed="rId3"/>
              </a:buBlip>
              <a:defRPr/>
            </a:pPr>
            <a:r>
              <a:rPr lang="el-GR" sz="1400" dirty="0">
                <a:solidFill>
                  <a:srgbClr val="3C3C3C"/>
                </a:solidFill>
                <a:latin typeface="Segoe UI"/>
                <a:cs typeface="Segoe UI"/>
              </a:rPr>
              <a:t>Είναι συμβατό με κινητά </a:t>
            </a:r>
            <a:r>
              <a:rPr lang="en-US" sz="1400" dirty="0">
                <a:solidFill>
                  <a:srgbClr val="3C3C3C"/>
                </a:solidFill>
                <a:latin typeface="Segoe UI"/>
                <a:cs typeface="Segoe UI"/>
              </a:rPr>
              <a:t>A</a:t>
            </a:r>
            <a:r>
              <a:rPr lang="el-GR" sz="1400" dirty="0" err="1">
                <a:solidFill>
                  <a:srgbClr val="3C3C3C"/>
                </a:solidFill>
                <a:latin typeface="Segoe UI"/>
                <a:cs typeface="Segoe UI"/>
              </a:rPr>
              <a:t>ndroid</a:t>
            </a:r>
            <a:r>
              <a:rPr lang="el-GR" sz="1400" dirty="0">
                <a:solidFill>
                  <a:srgbClr val="3C3C3C"/>
                </a:solidFill>
                <a:latin typeface="Segoe UI"/>
                <a:cs typeface="Segoe UI"/>
              </a:rPr>
              <a:t> με NFC που υποστηρίζουν έκδοση </a:t>
            </a:r>
            <a:r>
              <a:rPr lang="en-US" sz="1400" dirty="0">
                <a:solidFill>
                  <a:srgbClr val="3C3C3C"/>
                </a:solidFill>
                <a:latin typeface="Segoe UI"/>
                <a:cs typeface="Segoe UI"/>
              </a:rPr>
              <a:t>A</a:t>
            </a:r>
            <a:r>
              <a:rPr lang="el-GR" sz="1400" dirty="0" err="1">
                <a:solidFill>
                  <a:srgbClr val="3C3C3C"/>
                </a:solidFill>
                <a:latin typeface="Segoe UI"/>
                <a:cs typeface="Segoe UI"/>
              </a:rPr>
              <a:t>ndroid</a:t>
            </a:r>
            <a:r>
              <a:rPr lang="el-GR" sz="1400" dirty="0">
                <a:solidFill>
                  <a:srgbClr val="3C3C3C"/>
                </a:solidFill>
                <a:latin typeface="Segoe UI"/>
                <a:cs typeface="Segoe UI"/>
              </a:rPr>
              <a:t> 11 και νεότερες και έχουν κατασκευαστεί με έκδοση </a:t>
            </a:r>
            <a:r>
              <a:rPr lang="en-US" sz="1400" dirty="0">
                <a:solidFill>
                  <a:srgbClr val="3C3C3C"/>
                </a:solidFill>
                <a:latin typeface="Segoe UI"/>
                <a:cs typeface="Segoe UI"/>
              </a:rPr>
              <a:t>A</a:t>
            </a:r>
            <a:r>
              <a:rPr lang="el-GR" sz="1400" dirty="0" err="1">
                <a:solidFill>
                  <a:srgbClr val="3C3C3C"/>
                </a:solidFill>
                <a:latin typeface="Segoe UI"/>
                <a:cs typeface="Segoe UI"/>
              </a:rPr>
              <a:t>ndroid</a:t>
            </a:r>
            <a:r>
              <a:rPr lang="el-GR" sz="1400" dirty="0">
                <a:solidFill>
                  <a:srgbClr val="3C3C3C"/>
                </a:solidFill>
                <a:latin typeface="Segoe UI"/>
                <a:cs typeface="Segoe UI"/>
              </a:rPr>
              <a:t> τουλάχιστον 8.1</a:t>
            </a:r>
          </a:p>
          <a:p>
            <a:pPr marL="342900" indent="-342900" algn="just" defTabSz="914400">
              <a:buClr>
                <a:srgbClr val="F39200"/>
              </a:buClr>
              <a:buBlip>
                <a:blip r:embed="rId3"/>
              </a:buBlip>
              <a:defRPr/>
            </a:pPr>
            <a:endParaRPr lang="el-GR" sz="1400" dirty="0">
              <a:solidFill>
                <a:srgbClr val="3C3C3C"/>
              </a:solidFill>
              <a:latin typeface="Segoe UI"/>
              <a:cs typeface="Segoe UI"/>
            </a:endParaRPr>
          </a:p>
          <a:p>
            <a:pPr marL="342900" indent="-342900" algn="just" defTabSz="914400">
              <a:buClr>
                <a:srgbClr val="F39200"/>
              </a:buClr>
              <a:buBlip>
                <a:blip r:embed="rId3"/>
              </a:buBlip>
              <a:defRPr/>
            </a:pPr>
            <a:r>
              <a:rPr lang="el-GR" sz="1400" dirty="0">
                <a:solidFill>
                  <a:srgbClr val="3C3C3C"/>
                </a:solidFill>
                <a:latin typeface="Segoe UI"/>
                <a:cs typeface="Segoe UI"/>
              </a:rPr>
              <a:t>Κάθε μεμονωμένη συναλλαγή εκτελείται εκκινώντας πρώτα την εφαρμογή </a:t>
            </a:r>
            <a:r>
              <a:rPr lang="en-US" sz="1400" dirty="0">
                <a:solidFill>
                  <a:srgbClr val="3C3C3C"/>
                </a:solidFill>
                <a:latin typeface="Segoe UI"/>
                <a:cs typeface="Segoe UI"/>
              </a:rPr>
              <a:t>epay </a:t>
            </a:r>
            <a:r>
              <a:rPr lang="en-US" sz="1400" dirty="0" err="1">
                <a:solidFill>
                  <a:srgbClr val="3C3C3C"/>
                </a:solidFill>
                <a:latin typeface="Segoe UI"/>
                <a:cs typeface="Segoe UI"/>
              </a:rPr>
              <a:t>SoftPOS</a:t>
            </a:r>
            <a:r>
              <a:rPr lang="en-US" sz="1400" dirty="0">
                <a:solidFill>
                  <a:srgbClr val="3C3C3C"/>
                </a:solidFill>
                <a:latin typeface="Segoe UI"/>
                <a:cs typeface="Segoe UI"/>
              </a:rPr>
              <a:t> (Connector) </a:t>
            </a:r>
            <a:endParaRPr lang="el-GR" sz="1400" dirty="0">
              <a:solidFill>
                <a:srgbClr val="3C3C3C"/>
              </a:solidFill>
              <a:latin typeface="Segoe UI"/>
              <a:cs typeface="Segoe UI"/>
            </a:endParaRPr>
          </a:p>
          <a:p>
            <a:pPr marL="342900" indent="-342900" defTabSz="914400">
              <a:buClr>
                <a:srgbClr val="F39200"/>
              </a:buClr>
              <a:buBlip>
                <a:blip r:embed="rId3"/>
              </a:buBlip>
              <a:defRPr/>
            </a:pPr>
            <a:endParaRPr lang="el-GR" sz="1200" dirty="0">
              <a:solidFill>
                <a:srgbClr val="3C3C3C"/>
              </a:solidFill>
              <a:latin typeface="Segoe UI"/>
              <a:cs typeface="Segoe UI"/>
            </a:endParaRPr>
          </a:p>
          <a:p>
            <a:pPr marL="342900" indent="-342900" defTabSz="914400">
              <a:buClr>
                <a:srgbClr val="F39200"/>
              </a:buClr>
              <a:buBlip>
                <a:blip r:embed="rId3"/>
              </a:buBlip>
              <a:defRPr/>
            </a:pPr>
            <a:endParaRPr lang="el-GR" sz="1200" dirty="0">
              <a:solidFill>
                <a:srgbClr val="3C3C3C"/>
              </a:solidFill>
              <a:latin typeface="Segoe UI"/>
              <a:cs typeface="Segoe UI"/>
            </a:endParaRPr>
          </a:p>
          <a:p>
            <a:pPr marL="342900" indent="-342900" defTabSz="914400">
              <a:buClr>
                <a:srgbClr val="F39200"/>
              </a:buClr>
              <a:buBlip>
                <a:blip r:embed="rId3"/>
              </a:buBlip>
              <a:defRPr/>
            </a:pPr>
            <a:endParaRPr lang="el-GR" sz="1200" dirty="0">
              <a:solidFill>
                <a:srgbClr val="3C3C3C"/>
              </a:solidFill>
              <a:latin typeface="Segoe UI"/>
              <a:cs typeface="Segoe UI"/>
            </a:endParaRPr>
          </a:p>
          <a:p>
            <a:pPr marL="342900" indent="-342900" defTabSz="914400">
              <a:buClr>
                <a:srgbClr val="F39200"/>
              </a:buClr>
              <a:buBlip>
                <a:blip r:embed="rId3"/>
              </a:buBlip>
              <a:defRPr/>
            </a:pPr>
            <a:endParaRPr lang="el-GR" sz="1200" dirty="0">
              <a:solidFill>
                <a:srgbClr val="3C3C3C"/>
              </a:solidFill>
              <a:latin typeface="Segoe UI"/>
              <a:cs typeface="Segoe UI"/>
            </a:endParaRPr>
          </a:p>
          <a:p>
            <a:pPr marL="342900" indent="-342900" defTabSz="914400">
              <a:buClr>
                <a:srgbClr val="F39200"/>
              </a:buClr>
              <a:buBlip>
                <a:blip r:embed="rId3"/>
              </a:buBlip>
              <a:defRPr/>
            </a:pPr>
            <a:endParaRPr lang="el-GR" sz="1200" dirty="0">
              <a:solidFill>
                <a:srgbClr val="3C3C3C"/>
              </a:solidFill>
              <a:latin typeface="Segoe UI"/>
              <a:cs typeface="Segoe U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276BB4-571E-5388-CE08-CE0EAA78F792}"/>
              </a:ext>
            </a:extLst>
          </p:cNvPr>
          <p:cNvSpPr txBox="1"/>
          <p:nvPr/>
        </p:nvSpPr>
        <p:spPr>
          <a:xfrm>
            <a:off x="3023419" y="388082"/>
            <a:ext cx="422989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065" marR="4445" algn="r" defTabSz="456834">
              <a:spcBef>
                <a:spcPts val="100"/>
              </a:spcBef>
            </a:pPr>
            <a:r>
              <a:rPr lang="en-US" sz="2400" b="1" kern="0" dirty="0">
                <a:gradFill flip="none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epay </a:t>
            </a:r>
            <a:r>
              <a:rPr lang="el-GR" sz="2400" b="1" kern="0" dirty="0" err="1">
                <a:gradFill flip="none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Soft</a:t>
            </a:r>
            <a:r>
              <a:rPr lang="en-US" sz="2400" b="1" kern="0" dirty="0">
                <a:gradFill flip="none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POS</a:t>
            </a:r>
            <a:r>
              <a:rPr lang="el-GR" sz="2400" b="1" kern="0" dirty="0">
                <a:gradFill flip="none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 </a:t>
            </a:r>
            <a:br>
              <a:rPr lang="el-GR" sz="2400" b="1" kern="0" dirty="0"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l-GR" sz="2400" b="1" kern="0" dirty="0">
                <a:gradFill flip="none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Γενικές Πληροφορίες</a:t>
            </a:r>
            <a:endParaRPr lang="en-US" dirty="0">
              <a:gradFill flip="none">
                <a:gsLst>
                  <a:gs pos="0">
                    <a:srgbClr val="1570B8"/>
                  </a:gs>
                  <a:gs pos="100000">
                    <a:srgbClr val="0B3D91"/>
                  </a:gs>
                </a:gsLst>
                <a:lin ang="10800000" scaled="1"/>
                <a:tileRect/>
              </a:gradFill>
              <a:latin typeface="Century Gothic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46286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bject 3">
            <a:extLst>
              <a:ext uri="{FF2B5EF4-FFF2-40B4-BE49-F238E27FC236}">
                <a16:creationId xmlns:a16="http://schemas.microsoft.com/office/drawing/2014/main" id="{37CDC5C5-8458-8573-E465-C17CB1D0BF81}"/>
              </a:ext>
            </a:extLst>
          </p:cNvPr>
          <p:cNvGrpSpPr/>
          <p:nvPr/>
        </p:nvGrpSpPr>
        <p:grpSpPr>
          <a:xfrm>
            <a:off x="0" y="9274729"/>
            <a:ext cx="4216400" cy="1421502"/>
            <a:chOff x="376836" y="9728910"/>
            <a:chExt cx="4452620" cy="1501140"/>
          </a:xfrm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B665D18B-DDCE-1A42-D621-66F588A79EAD}"/>
                </a:ext>
              </a:extLst>
            </p:cNvPr>
            <p:cNvSpPr/>
            <p:nvPr/>
          </p:nvSpPr>
          <p:spPr>
            <a:xfrm>
              <a:off x="385199" y="9728910"/>
              <a:ext cx="4444365" cy="1492885"/>
            </a:xfrm>
            <a:custGeom>
              <a:avLst/>
              <a:gdLst/>
              <a:ahLst/>
              <a:cxnLst/>
              <a:rect l="l" t="t" r="r" b="b"/>
              <a:pathLst>
                <a:path w="4444365" h="1492884">
                  <a:moveTo>
                    <a:pt x="1202407" y="0"/>
                  </a:moveTo>
                  <a:lnTo>
                    <a:pt x="1154109" y="723"/>
                  </a:lnTo>
                  <a:lnTo>
                    <a:pt x="1105753" y="2480"/>
                  </a:lnTo>
                  <a:lnTo>
                    <a:pt x="1057369" y="5266"/>
                  </a:lnTo>
                  <a:lnTo>
                    <a:pt x="1008990" y="9077"/>
                  </a:lnTo>
                  <a:lnTo>
                    <a:pt x="960646" y="13908"/>
                  </a:lnTo>
                  <a:lnTo>
                    <a:pt x="912369" y="19753"/>
                  </a:lnTo>
                  <a:lnTo>
                    <a:pt x="864190" y="26608"/>
                  </a:lnTo>
                  <a:lnTo>
                    <a:pt x="816140" y="34468"/>
                  </a:lnTo>
                  <a:lnTo>
                    <a:pt x="768250" y="43329"/>
                  </a:lnTo>
                  <a:lnTo>
                    <a:pt x="720553" y="53186"/>
                  </a:lnTo>
                  <a:lnTo>
                    <a:pt x="673079" y="64033"/>
                  </a:lnTo>
                  <a:lnTo>
                    <a:pt x="625859" y="75866"/>
                  </a:lnTo>
                  <a:lnTo>
                    <a:pt x="578925" y="88681"/>
                  </a:lnTo>
                  <a:lnTo>
                    <a:pt x="532308" y="102472"/>
                  </a:lnTo>
                  <a:lnTo>
                    <a:pt x="486039" y="117235"/>
                  </a:lnTo>
                  <a:lnTo>
                    <a:pt x="440150" y="132965"/>
                  </a:lnTo>
                  <a:lnTo>
                    <a:pt x="394672" y="149657"/>
                  </a:lnTo>
                  <a:lnTo>
                    <a:pt x="349636" y="167307"/>
                  </a:lnTo>
                  <a:lnTo>
                    <a:pt x="305073" y="185909"/>
                  </a:lnTo>
                  <a:lnTo>
                    <a:pt x="261016" y="205459"/>
                  </a:lnTo>
                  <a:lnTo>
                    <a:pt x="217494" y="225952"/>
                  </a:lnTo>
                  <a:lnTo>
                    <a:pt x="174540" y="247383"/>
                  </a:lnTo>
                  <a:lnTo>
                    <a:pt x="132185" y="269748"/>
                  </a:lnTo>
                  <a:lnTo>
                    <a:pt x="90459" y="293041"/>
                  </a:lnTo>
                  <a:lnTo>
                    <a:pt x="49395" y="317258"/>
                  </a:lnTo>
                  <a:lnTo>
                    <a:pt x="9023" y="342395"/>
                  </a:lnTo>
                  <a:lnTo>
                    <a:pt x="0" y="348324"/>
                  </a:lnTo>
                  <a:lnTo>
                    <a:pt x="0" y="1492289"/>
                  </a:lnTo>
                  <a:lnTo>
                    <a:pt x="4443748" y="1492289"/>
                  </a:lnTo>
                  <a:lnTo>
                    <a:pt x="4414095" y="1468154"/>
                  </a:lnTo>
                  <a:lnTo>
                    <a:pt x="4376194" y="1439531"/>
                  </a:lnTo>
                  <a:lnTo>
                    <a:pt x="4336657" y="1411829"/>
                  </a:lnTo>
                  <a:lnTo>
                    <a:pt x="4295488" y="1385082"/>
                  </a:lnTo>
                  <a:lnTo>
                    <a:pt x="4252691" y="1359323"/>
                  </a:lnTo>
                  <a:lnTo>
                    <a:pt x="4208270" y="1334584"/>
                  </a:lnTo>
                  <a:lnTo>
                    <a:pt x="2107900" y="210026"/>
                  </a:lnTo>
                  <a:lnTo>
                    <a:pt x="2067342" y="189066"/>
                  </a:lnTo>
                  <a:lnTo>
                    <a:pt x="2026100" y="169236"/>
                  </a:lnTo>
                  <a:lnTo>
                    <a:pt x="1984206" y="150530"/>
                  </a:lnTo>
                  <a:lnTo>
                    <a:pt x="1941689" y="132945"/>
                  </a:lnTo>
                  <a:lnTo>
                    <a:pt x="1898582" y="116475"/>
                  </a:lnTo>
                  <a:lnTo>
                    <a:pt x="1854916" y="101115"/>
                  </a:lnTo>
                  <a:lnTo>
                    <a:pt x="1810722" y="86861"/>
                  </a:lnTo>
                  <a:lnTo>
                    <a:pt x="1766032" y="73708"/>
                  </a:lnTo>
                  <a:lnTo>
                    <a:pt x="1720876" y="61651"/>
                  </a:lnTo>
                  <a:lnTo>
                    <a:pt x="1675287" y="50685"/>
                  </a:lnTo>
                  <a:lnTo>
                    <a:pt x="1629294" y="40806"/>
                  </a:lnTo>
                  <a:lnTo>
                    <a:pt x="1582931" y="32009"/>
                  </a:lnTo>
                  <a:lnTo>
                    <a:pt x="1536227" y="24288"/>
                  </a:lnTo>
                  <a:lnTo>
                    <a:pt x="1489214" y="17640"/>
                  </a:lnTo>
                  <a:lnTo>
                    <a:pt x="1441924" y="12059"/>
                  </a:lnTo>
                  <a:lnTo>
                    <a:pt x="1394388" y="7541"/>
                  </a:lnTo>
                  <a:lnTo>
                    <a:pt x="1346637" y="4081"/>
                  </a:lnTo>
                  <a:lnTo>
                    <a:pt x="1298702" y="1674"/>
                  </a:lnTo>
                  <a:lnTo>
                    <a:pt x="1250615" y="315"/>
                  </a:lnTo>
                  <a:lnTo>
                    <a:pt x="1202407" y="0"/>
                  </a:lnTo>
                  <a:close/>
                </a:path>
              </a:pathLst>
            </a:custGeom>
            <a:solidFill>
              <a:srgbClr val="E9F5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A2F51B21-3AA9-FE1B-6625-E2A3A3FA3A72}"/>
                </a:ext>
              </a:extLst>
            </p:cNvPr>
            <p:cNvSpPr/>
            <p:nvPr/>
          </p:nvSpPr>
          <p:spPr>
            <a:xfrm>
              <a:off x="385199" y="9824345"/>
              <a:ext cx="3794125" cy="1397000"/>
            </a:xfrm>
            <a:custGeom>
              <a:avLst/>
              <a:gdLst/>
              <a:ahLst/>
              <a:cxnLst/>
              <a:rect l="l" t="t" r="r" b="b"/>
              <a:pathLst>
                <a:path w="3794125" h="1397000">
                  <a:moveTo>
                    <a:pt x="0" y="284953"/>
                  </a:moveTo>
                  <a:lnTo>
                    <a:pt x="61190" y="250255"/>
                  </a:lnTo>
                  <a:lnTo>
                    <a:pt x="104012" y="227830"/>
                  </a:lnTo>
                  <a:lnTo>
                    <a:pt x="147521" y="206411"/>
                  </a:lnTo>
                  <a:lnTo>
                    <a:pt x="191682" y="186003"/>
                  </a:lnTo>
                  <a:lnTo>
                    <a:pt x="236459" y="166616"/>
                  </a:lnTo>
                  <a:lnTo>
                    <a:pt x="281818" y="148255"/>
                  </a:lnTo>
                  <a:lnTo>
                    <a:pt x="327722" y="130928"/>
                  </a:lnTo>
                  <a:lnTo>
                    <a:pt x="374136" y="114642"/>
                  </a:lnTo>
                  <a:lnTo>
                    <a:pt x="421024" y="99404"/>
                  </a:lnTo>
                  <a:lnTo>
                    <a:pt x="468351" y="85222"/>
                  </a:lnTo>
                  <a:lnTo>
                    <a:pt x="516081" y="72103"/>
                  </a:lnTo>
                  <a:lnTo>
                    <a:pt x="564180" y="60054"/>
                  </a:lnTo>
                  <a:lnTo>
                    <a:pt x="612610" y="49082"/>
                  </a:lnTo>
                  <a:lnTo>
                    <a:pt x="661338" y="39195"/>
                  </a:lnTo>
                  <a:lnTo>
                    <a:pt x="710326" y="30399"/>
                  </a:lnTo>
                  <a:lnTo>
                    <a:pt x="759540" y="22702"/>
                  </a:lnTo>
                  <a:lnTo>
                    <a:pt x="808945" y="16111"/>
                  </a:lnTo>
                  <a:lnTo>
                    <a:pt x="858504" y="10633"/>
                  </a:lnTo>
                  <a:lnTo>
                    <a:pt x="908182" y="6276"/>
                  </a:lnTo>
                  <a:lnTo>
                    <a:pt x="957944" y="3047"/>
                  </a:lnTo>
                  <a:lnTo>
                    <a:pt x="1007754" y="952"/>
                  </a:lnTo>
                  <a:lnTo>
                    <a:pt x="1057577" y="0"/>
                  </a:lnTo>
                  <a:lnTo>
                    <a:pt x="1107376" y="196"/>
                  </a:lnTo>
                  <a:lnTo>
                    <a:pt x="1157117" y="1550"/>
                  </a:lnTo>
                  <a:lnTo>
                    <a:pt x="1206764" y="4066"/>
                  </a:lnTo>
                  <a:lnTo>
                    <a:pt x="1256282" y="7754"/>
                  </a:lnTo>
                  <a:lnTo>
                    <a:pt x="1305634" y="12620"/>
                  </a:lnTo>
                  <a:lnTo>
                    <a:pt x="1354786" y="18672"/>
                  </a:lnTo>
                  <a:lnTo>
                    <a:pt x="1403701" y="25916"/>
                  </a:lnTo>
                  <a:lnTo>
                    <a:pt x="1452345" y="34359"/>
                  </a:lnTo>
                  <a:lnTo>
                    <a:pt x="1500682" y="44010"/>
                  </a:lnTo>
                  <a:lnTo>
                    <a:pt x="1548676" y="54875"/>
                  </a:lnTo>
                  <a:lnTo>
                    <a:pt x="1596292" y="66961"/>
                  </a:lnTo>
                  <a:lnTo>
                    <a:pt x="1643494" y="80276"/>
                  </a:lnTo>
                  <a:lnTo>
                    <a:pt x="1690247" y="94826"/>
                  </a:lnTo>
                  <a:lnTo>
                    <a:pt x="1736515" y="110620"/>
                  </a:lnTo>
                  <a:lnTo>
                    <a:pt x="1782263" y="127664"/>
                  </a:lnTo>
                  <a:lnTo>
                    <a:pt x="1827455" y="145965"/>
                  </a:lnTo>
                  <a:lnTo>
                    <a:pt x="1872055" y="165531"/>
                  </a:lnTo>
                  <a:lnTo>
                    <a:pt x="3793928" y="1396855"/>
                  </a:lnTo>
                </a:path>
              </a:pathLst>
            </a:custGeom>
            <a:ln w="17161">
              <a:solidFill>
                <a:srgbClr val="69A5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2">
            <a:extLst>
              <a:ext uri="{FF2B5EF4-FFF2-40B4-BE49-F238E27FC236}">
                <a16:creationId xmlns:a16="http://schemas.microsoft.com/office/drawing/2014/main" id="{B453430E-1FAE-44A4-2803-FB6919887BE1}"/>
              </a:ext>
            </a:extLst>
          </p:cNvPr>
          <p:cNvSpPr/>
          <p:nvPr/>
        </p:nvSpPr>
        <p:spPr>
          <a:xfrm>
            <a:off x="0" y="-1"/>
            <a:ext cx="3355070" cy="1766455"/>
          </a:xfrm>
          <a:custGeom>
            <a:avLst/>
            <a:gdLst/>
            <a:ahLst/>
            <a:cxnLst/>
            <a:rect l="l" t="t" r="r" b="b"/>
            <a:pathLst>
              <a:path w="3210560" h="1690370">
                <a:moveTo>
                  <a:pt x="3210295" y="0"/>
                </a:moveTo>
                <a:lnTo>
                  <a:pt x="0" y="0"/>
                </a:lnTo>
                <a:lnTo>
                  <a:pt x="5" y="1091296"/>
                </a:lnTo>
                <a:lnTo>
                  <a:pt x="47793" y="1109045"/>
                </a:lnTo>
                <a:lnTo>
                  <a:pt x="1585854" y="1635149"/>
                </a:lnTo>
                <a:lnTo>
                  <a:pt x="1631378" y="1649554"/>
                </a:lnTo>
                <a:lnTo>
                  <a:pt x="1677064" y="1661716"/>
                </a:lnTo>
                <a:lnTo>
                  <a:pt x="1722847" y="1671664"/>
                </a:lnTo>
                <a:lnTo>
                  <a:pt x="1768667" y="1679428"/>
                </a:lnTo>
                <a:lnTo>
                  <a:pt x="1814463" y="1685039"/>
                </a:lnTo>
                <a:lnTo>
                  <a:pt x="1860172" y="1688528"/>
                </a:lnTo>
                <a:lnTo>
                  <a:pt x="1905732" y="1689924"/>
                </a:lnTo>
                <a:lnTo>
                  <a:pt x="1951083" y="1689259"/>
                </a:lnTo>
                <a:lnTo>
                  <a:pt x="1996161" y="1686561"/>
                </a:lnTo>
                <a:lnTo>
                  <a:pt x="2040907" y="1681863"/>
                </a:lnTo>
                <a:lnTo>
                  <a:pt x="2085257" y="1675194"/>
                </a:lnTo>
                <a:lnTo>
                  <a:pt x="2129150" y="1666584"/>
                </a:lnTo>
                <a:lnTo>
                  <a:pt x="2172525" y="1656064"/>
                </a:lnTo>
                <a:lnTo>
                  <a:pt x="2215320" y="1643664"/>
                </a:lnTo>
                <a:lnTo>
                  <a:pt x="2257473" y="1629415"/>
                </a:lnTo>
                <a:lnTo>
                  <a:pt x="2298922" y="1613347"/>
                </a:lnTo>
                <a:lnTo>
                  <a:pt x="2339606" y="1595490"/>
                </a:lnTo>
                <a:lnTo>
                  <a:pt x="2379462" y="1575875"/>
                </a:lnTo>
                <a:lnTo>
                  <a:pt x="2418431" y="1554532"/>
                </a:lnTo>
                <a:lnTo>
                  <a:pt x="2456448" y="1531491"/>
                </a:lnTo>
                <a:lnTo>
                  <a:pt x="2493454" y="1506783"/>
                </a:lnTo>
                <a:lnTo>
                  <a:pt x="2529385" y="1480438"/>
                </a:lnTo>
                <a:lnTo>
                  <a:pt x="2564182" y="1452487"/>
                </a:lnTo>
                <a:lnTo>
                  <a:pt x="2597781" y="1422959"/>
                </a:lnTo>
                <a:lnTo>
                  <a:pt x="2630121" y="1391886"/>
                </a:lnTo>
                <a:lnTo>
                  <a:pt x="2661140" y="1359297"/>
                </a:lnTo>
                <a:lnTo>
                  <a:pt x="2690777" y="1325224"/>
                </a:lnTo>
                <a:lnTo>
                  <a:pt x="2718971" y="1289695"/>
                </a:lnTo>
                <a:lnTo>
                  <a:pt x="2745658" y="1252743"/>
                </a:lnTo>
                <a:lnTo>
                  <a:pt x="2770778" y="1214396"/>
                </a:lnTo>
                <a:lnTo>
                  <a:pt x="2794269" y="1174686"/>
                </a:lnTo>
                <a:lnTo>
                  <a:pt x="2816069" y="1133642"/>
                </a:lnTo>
                <a:lnTo>
                  <a:pt x="2836118" y="1091293"/>
                </a:lnTo>
                <a:lnTo>
                  <a:pt x="2854350" y="1047677"/>
                </a:lnTo>
                <a:lnTo>
                  <a:pt x="2870708" y="1002816"/>
                </a:lnTo>
                <a:lnTo>
                  <a:pt x="3210295" y="0"/>
                </a:lnTo>
                <a:close/>
              </a:path>
            </a:pathLst>
          </a:custGeom>
          <a:solidFill>
            <a:srgbClr val="E9F5FC"/>
          </a:solidFill>
        </p:spPr>
        <p:txBody>
          <a:bodyPr wrap="square" lIns="0" tIns="0" rIns="0" bIns="0" rtlCol="0" anchor="t"/>
          <a:lstStyle/>
          <a:p>
            <a:endParaRPr/>
          </a:p>
        </p:txBody>
      </p:sp>
      <p:pic>
        <p:nvPicPr>
          <p:cNvPr id="20" name="Picture 19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B1ACEDC2-A023-C1AD-6B71-D440EF72BE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79" y="473353"/>
            <a:ext cx="2071166" cy="5148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8C2D09-71F6-719B-30A2-06FB6FA2F8D4}"/>
              </a:ext>
            </a:extLst>
          </p:cNvPr>
          <p:cNvSpPr txBox="1"/>
          <p:nvPr/>
        </p:nvSpPr>
        <p:spPr>
          <a:xfrm>
            <a:off x="477843" y="10166358"/>
            <a:ext cx="23993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>
                <a:solidFill>
                  <a:srgbClr val="47489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Euronet Merchant Services </a:t>
            </a:r>
            <a:r>
              <a:rPr lang="en-US" sz="1050" b="0">
                <a:solidFill>
                  <a:srgbClr val="EC611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Greece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07F562-C105-B5CA-34FB-09A1D153CF73}"/>
              </a:ext>
            </a:extLst>
          </p:cNvPr>
          <p:cNvGrpSpPr/>
          <p:nvPr/>
        </p:nvGrpSpPr>
        <p:grpSpPr>
          <a:xfrm>
            <a:off x="1079478" y="1984186"/>
            <a:ext cx="5684296" cy="5553668"/>
            <a:chOff x="2772425" y="566897"/>
            <a:chExt cx="8707232" cy="382798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4308372-D6E7-3B2F-1659-63FA62E8667F}"/>
                </a:ext>
              </a:extLst>
            </p:cNvPr>
            <p:cNvSpPr/>
            <p:nvPr/>
          </p:nvSpPr>
          <p:spPr>
            <a:xfrm>
              <a:off x="2888464" y="566897"/>
              <a:ext cx="1908925" cy="406957"/>
            </a:xfrm>
            <a:prstGeom prst="roundRect">
              <a:avLst/>
            </a:prstGeom>
            <a:solidFill>
              <a:srgbClr val="EC68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cs typeface="Segoe UI Semibold"/>
                </a:rPr>
                <a:t>Βήμα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cs typeface="Segoe UI Semibold"/>
                </a:rPr>
                <a:t> </a:t>
              </a:r>
              <a:r>
                <a:rPr lang="en-US" kern="0" dirty="0">
                  <a:solidFill>
                    <a:prstClr val="white"/>
                  </a:solidFill>
                  <a:latin typeface="Segoe UI Semibold"/>
                  <a:cs typeface="Segoe UI Semibold"/>
                </a:rPr>
                <a:t>1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CF75300-5371-79E7-809C-DCF17CDA47A4}"/>
                </a:ext>
              </a:extLst>
            </p:cNvPr>
            <p:cNvSpPr/>
            <p:nvPr/>
          </p:nvSpPr>
          <p:spPr>
            <a:xfrm>
              <a:off x="2885645" y="1293190"/>
              <a:ext cx="1823344" cy="143582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t" anchorCtr="0"/>
            <a:lstStyle/>
            <a:p>
              <a:pPr algn="ctr" defTabSz="914400">
                <a:defRPr/>
              </a:pPr>
              <a:r>
                <a:rPr lang="en-US" sz="1100" b="1" dirty="0" err="1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Είσοδος</a:t>
              </a:r>
              <a:r>
                <a:rPr lang="en-US" sz="1100" b="1" dirty="0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 στο Google Play Store </a:t>
              </a:r>
              <a:r>
                <a:rPr lang="el-GR" sz="1100" b="1" dirty="0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 </a:t>
              </a:r>
            </a:p>
            <a:p>
              <a:pPr marL="0" lvl="1" algn="ctr" defTabSz="914400">
                <a:defRPr/>
              </a:pPr>
              <a:r>
                <a:rPr lang="el-GR" sz="1000" kern="0" dirty="0">
                  <a:solidFill>
                    <a:srgbClr val="000000"/>
                  </a:solidFill>
                  <a:latin typeface="Segoe UI"/>
                  <a:cs typeface="Segoe UI"/>
                </a:rPr>
                <a:t>Από την ίδια τηλεφωνική συσκευή που είναι εγκατεστημένο το </a:t>
              </a:r>
              <a:r>
                <a:rPr lang="el-GR" sz="1000" kern="0" dirty="0" err="1">
                  <a:solidFill>
                    <a:srgbClr val="000000"/>
                  </a:solidFill>
                  <a:latin typeface="Segoe UI"/>
                  <a:cs typeface="Segoe UI"/>
                </a:rPr>
                <a:t>Softpos</a:t>
              </a:r>
              <a:r>
                <a:rPr lang="el-GR" sz="1000" kern="0" dirty="0">
                  <a:solidFill>
                    <a:srgbClr val="000000"/>
                  </a:solidFill>
                  <a:latin typeface="Segoe UI"/>
                  <a:cs typeface="Segoe UI"/>
                </a:rPr>
                <a:t> μπαίνετε στο </a:t>
              </a:r>
              <a:r>
                <a:rPr lang="el-GR" sz="1000" kern="0" dirty="0" err="1">
                  <a:solidFill>
                    <a:srgbClr val="000000"/>
                  </a:solidFill>
                  <a:latin typeface="Segoe UI"/>
                  <a:cs typeface="Segoe UI"/>
                </a:rPr>
                <a:t>Goggle</a:t>
              </a:r>
              <a:r>
                <a:rPr lang="el-GR" sz="1000" kern="0" dirty="0">
                  <a:solidFill>
                    <a:srgbClr val="000000"/>
                  </a:solidFill>
                  <a:latin typeface="Segoe UI"/>
                  <a:cs typeface="Segoe UI"/>
                </a:rPr>
                <a:t> </a:t>
              </a:r>
              <a:r>
                <a:rPr lang="el-GR" sz="1000" kern="0" dirty="0" err="1">
                  <a:solidFill>
                    <a:srgbClr val="000000"/>
                  </a:solidFill>
                  <a:latin typeface="Segoe UI"/>
                  <a:cs typeface="Segoe UI"/>
                </a:rPr>
                <a:t>play</a:t>
              </a:r>
              <a:r>
                <a:rPr lang="el-GR" sz="1000" kern="0" dirty="0">
                  <a:solidFill>
                    <a:srgbClr val="000000"/>
                  </a:solidFill>
                  <a:latin typeface="Segoe UI"/>
                  <a:cs typeface="Segoe UI"/>
                </a:rPr>
                <a:t> </a:t>
              </a:r>
              <a:r>
                <a:rPr lang="el-GR" sz="1000" kern="0" dirty="0" err="1">
                  <a:solidFill>
                    <a:srgbClr val="000000"/>
                  </a:solidFill>
                  <a:latin typeface="Segoe UI"/>
                  <a:cs typeface="Segoe UI"/>
                </a:rPr>
                <a:t>store</a:t>
              </a:r>
              <a:endParaRPr lang="el-GR" sz="1000" kern="0" dirty="0">
                <a:solidFill>
                  <a:srgbClr val="000000"/>
                </a:solidFill>
                <a:latin typeface="Segoe UI"/>
                <a:cs typeface="Segoe UI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D2A9692-626B-25E9-BB14-B5262C719E57}"/>
                </a:ext>
              </a:extLst>
            </p:cNvPr>
            <p:cNvSpPr/>
            <p:nvPr/>
          </p:nvSpPr>
          <p:spPr>
            <a:xfrm>
              <a:off x="5065994" y="566897"/>
              <a:ext cx="1908925" cy="406957"/>
            </a:xfrm>
            <a:prstGeom prst="roundRect">
              <a:avLst/>
            </a:prstGeom>
            <a:solidFill>
              <a:srgbClr val="EC68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cs typeface="Segoe UI Semibold"/>
                </a:rPr>
                <a:t>Βήμα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cs typeface="Segoe UI Semibold"/>
                </a:rPr>
                <a:t> </a:t>
              </a:r>
              <a:r>
                <a:rPr lang="el-GR" kern="0" dirty="0">
                  <a:solidFill>
                    <a:prstClr val="white"/>
                  </a:solidFill>
                  <a:latin typeface="Segoe UI Semibold"/>
                  <a:cs typeface="Segoe UI Semibold"/>
                </a:rPr>
                <a:t>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7BE8218-2541-CAD1-AF5C-17C37F3AC98A}"/>
                </a:ext>
              </a:extLst>
            </p:cNvPr>
            <p:cNvSpPr/>
            <p:nvPr/>
          </p:nvSpPr>
          <p:spPr>
            <a:xfrm>
              <a:off x="2772425" y="3079777"/>
              <a:ext cx="1936564" cy="1217568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t" anchorCtr="0"/>
            <a:lstStyle/>
            <a:p>
              <a:pPr algn="ctr" defTabSz="914400">
                <a:defRPr/>
              </a:pPr>
              <a:r>
                <a:rPr lang="el-GR" sz="1100" b="1" dirty="0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Εγκατάσταση εφαρμογής </a:t>
              </a:r>
              <a:r>
                <a:rPr lang="en-US" sz="1100" b="1" dirty="0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epay </a:t>
              </a:r>
              <a:r>
                <a:rPr lang="en-US" sz="1100" b="1" dirty="0" err="1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SoftPOS</a:t>
              </a:r>
              <a:r>
                <a:rPr lang="en-US" sz="1100" b="1" dirty="0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 (Connector) </a:t>
              </a:r>
              <a:endParaRPr lang="en-US" dirty="0"/>
            </a:p>
            <a:p>
              <a:pPr algn="ctr" defTabSz="914400"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cs typeface="Segoe UI"/>
                </a:rPr>
                <a:t>E</a:t>
              </a:r>
              <a:r>
                <a:rPr lang="el-GR" sz="1000" kern="0" dirty="0" err="1">
                  <a:solidFill>
                    <a:srgbClr val="000000"/>
                  </a:solidFill>
                  <a:latin typeface="Segoe UI"/>
                  <a:cs typeface="Segoe UI"/>
                </a:rPr>
                <a:t>πιλέξτε</a:t>
              </a:r>
              <a:r>
                <a:rPr lang="el-GR" sz="1000" kern="0" dirty="0">
                  <a:solidFill>
                    <a:srgbClr val="000000"/>
                  </a:solidFill>
                  <a:latin typeface="Segoe UI"/>
                  <a:cs typeface="Segoe UI"/>
                </a:rPr>
                <a:t> την εφαρμογή και προβείτε σε εγκατάστασή της στο κινητό σας τηλέφωνο</a:t>
              </a:r>
              <a:endParaRPr lang="el-G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D7605BC-2614-DDEC-4074-E0C2CF2F8B09}"/>
                </a:ext>
              </a:extLst>
            </p:cNvPr>
            <p:cNvSpPr/>
            <p:nvPr/>
          </p:nvSpPr>
          <p:spPr>
            <a:xfrm>
              <a:off x="4981667" y="1308366"/>
              <a:ext cx="1984926" cy="940687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t" anchorCtr="0"/>
            <a:lstStyle/>
            <a:p>
              <a:pPr algn="ctr" defTabSz="914400">
                <a:defRPr/>
              </a:pPr>
              <a:r>
                <a:rPr lang="el-GR" sz="1100" b="1" dirty="0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Ρυθμίσεις </a:t>
              </a:r>
              <a:r>
                <a:rPr lang="en-US" sz="1100" b="1" dirty="0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epay </a:t>
              </a:r>
              <a:r>
                <a:rPr lang="en-US" sz="1100" b="1" dirty="0" err="1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SoftPOS</a:t>
              </a:r>
              <a:r>
                <a:rPr lang="en-US" sz="1100" b="1" dirty="0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 (Connector) </a:t>
              </a:r>
              <a:br>
                <a:rPr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l-GR" sz="1000" kern="0" dirty="0">
                  <a:solidFill>
                    <a:srgbClr val="000000"/>
                  </a:solidFill>
                  <a:latin typeface="Segoe UI"/>
                  <a:cs typeface="Segoe UI"/>
                </a:rPr>
                <a:t>Ανοίξτε την εφαρμογή και επιλέξτε "ΣΥΝΔΕΘΕΙΤΕ"</a:t>
              </a:r>
              <a:endParaRPr lang="el-G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8FDF31-7E37-155E-855C-DB92D3C58F58}"/>
                </a:ext>
              </a:extLst>
            </p:cNvPr>
            <p:cNvSpPr/>
            <p:nvPr/>
          </p:nvSpPr>
          <p:spPr>
            <a:xfrm>
              <a:off x="5019578" y="2603437"/>
              <a:ext cx="1984926" cy="104179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t" anchorCtr="0"/>
            <a:lstStyle/>
            <a:p>
              <a:pPr algn="ctr" defTabSz="990600">
                <a:tabLst>
                  <a:tab pos="990600" algn="l"/>
                </a:tabLst>
                <a:defRPr/>
              </a:pPr>
              <a:r>
                <a:rPr lang="el-GR" sz="1050" b="1" dirty="0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Εισαγωγή κωδικών πρόσβασης</a:t>
              </a:r>
            </a:p>
            <a:p>
              <a:pPr algn="ctr" defTabSz="914400">
                <a:defRPr/>
              </a:pPr>
              <a:r>
                <a:rPr lang="el-GR" sz="1000" kern="0" dirty="0">
                  <a:solidFill>
                    <a:srgbClr val="000000"/>
                  </a:solidFill>
                  <a:latin typeface="Segoe UI"/>
                  <a:cs typeface="Segoe UI"/>
                </a:rPr>
                <a:t>Πληκτρολογήστε το TID και ΑΦΜ της επιχείρησή σας στα αντίστοιχα πεδία  </a:t>
              </a:r>
              <a:endParaRPr lang="el-G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6EB83DB-5635-9131-665D-1C0E98CFE1B2}"/>
                </a:ext>
              </a:extLst>
            </p:cNvPr>
            <p:cNvSpPr/>
            <p:nvPr/>
          </p:nvSpPr>
          <p:spPr>
            <a:xfrm>
              <a:off x="5057208" y="3964506"/>
              <a:ext cx="1992397" cy="43037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t" anchorCtr="0"/>
            <a:lstStyle/>
            <a:p>
              <a:pPr algn="ctr" defTabSz="914400">
                <a:defRPr/>
              </a:pPr>
              <a:r>
                <a:rPr lang="el-GR" sz="1000" kern="0" dirty="0">
                  <a:latin typeface="Segoe UI"/>
                  <a:cs typeface="Segoe UI"/>
                </a:rPr>
                <a:t>Πατήστε την επιλογή</a:t>
              </a:r>
            </a:p>
            <a:p>
              <a:pPr algn="ctr" defTabSz="914400">
                <a:defRPr/>
              </a:pPr>
              <a:r>
                <a:rPr lang="el-GR" sz="1000" kern="0" dirty="0">
                  <a:latin typeface="Segoe UI"/>
                  <a:cs typeface="Segoe UI"/>
                </a:rPr>
                <a:t>"ΣΥΝΕΧΕΙΑ"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2279535-A2F2-3F71-BDCF-A8A98785763E}"/>
                </a:ext>
              </a:extLst>
            </p:cNvPr>
            <p:cNvSpPr/>
            <p:nvPr/>
          </p:nvSpPr>
          <p:spPr>
            <a:xfrm>
              <a:off x="7243520" y="566897"/>
              <a:ext cx="1908925" cy="406957"/>
            </a:xfrm>
            <a:prstGeom prst="roundRect">
              <a:avLst/>
            </a:prstGeom>
            <a:solidFill>
              <a:srgbClr val="EC68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cs typeface="Segoe UI Semibold"/>
                </a:rPr>
                <a:t>Βήμα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cs typeface="Segoe UI Semibold"/>
                </a:rPr>
                <a:t> </a:t>
              </a:r>
              <a:r>
                <a:rPr lang="el-GR" kern="0" dirty="0">
                  <a:solidFill>
                    <a:prstClr val="white"/>
                  </a:solidFill>
                  <a:latin typeface="Segoe UI Semibold"/>
                  <a:cs typeface="Segoe UI Semibold"/>
                </a:rPr>
                <a:t>3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5846F36-9593-FCA2-70C9-1EB8CD71FD90}"/>
                </a:ext>
              </a:extLst>
            </p:cNvPr>
            <p:cNvSpPr/>
            <p:nvPr/>
          </p:nvSpPr>
          <p:spPr>
            <a:xfrm>
              <a:off x="7272406" y="1292909"/>
              <a:ext cx="1851148" cy="1044235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t" anchorCtr="0"/>
            <a:lstStyle/>
            <a:p>
              <a:pPr algn="ctr" defTabSz="914400">
                <a:defRPr/>
              </a:pPr>
              <a:r>
                <a:rPr lang="el-GR" sz="1100" b="1" dirty="0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Πίνακας Ελέγχου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 defTabSz="914400">
                <a:defRPr/>
              </a:pPr>
              <a:r>
                <a:rPr lang="el-GR" sz="1000" kern="0" dirty="0">
                  <a:solidFill>
                    <a:srgbClr val="000000"/>
                  </a:solidFill>
                  <a:latin typeface="Segoe UI"/>
                  <a:cs typeface="Segoe UI"/>
                </a:rPr>
                <a:t>Πατήστε την επιλογή "Η ΣΥΣΚΕΥΗ ΔΕΝ ΕΊΝΑΙ ΣΥΝΔΕΔΕΜΕΝΗ ΜΕ ECR"</a:t>
              </a:r>
              <a:endParaRPr lang="el-G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0791CBF-07A4-CA6F-7850-25D6311B9E91}"/>
                </a:ext>
              </a:extLst>
            </p:cNvPr>
            <p:cNvSpPr/>
            <p:nvPr/>
          </p:nvSpPr>
          <p:spPr>
            <a:xfrm>
              <a:off x="9425824" y="566897"/>
              <a:ext cx="1908925" cy="406957"/>
            </a:xfrm>
            <a:prstGeom prst="roundRect">
              <a:avLst/>
            </a:prstGeom>
            <a:solidFill>
              <a:srgbClr val="EC68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cs typeface="Segoe UI Semibold"/>
                </a:rPr>
                <a:t>Βήμα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cs typeface="Segoe UI Semibold"/>
                </a:rPr>
                <a:t> </a:t>
              </a:r>
              <a:r>
                <a:rPr lang="en-US" kern="0" dirty="0">
                  <a:solidFill>
                    <a:prstClr val="white"/>
                  </a:solidFill>
                  <a:latin typeface="Segoe UI Semibold"/>
                  <a:cs typeface="Segoe UI Semibold"/>
                </a:rPr>
                <a:t>4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669E964-3DB7-9ACA-51CA-F5D01529D3A7}"/>
                </a:ext>
              </a:extLst>
            </p:cNvPr>
            <p:cNvSpPr/>
            <p:nvPr/>
          </p:nvSpPr>
          <p:spPr>
            <a:xfrm>
              <a:off x="9425824" y="1282388"/>
              <a:ext cx="2053833" cy="78138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t" anchorCtr="0"/>
            <a:lstStyle/>
            <a:p>
              <a:pPr algn="ctr" defTabSz="914400">
                <a:defRPr/>
              </a:pPr>
              <a:r>
                <a:rPr lang="en-US" sz="1100" b="1" kern="0" dirty="0">
                  <a:solidFill>
                    <a:srgbClr val="ED7D31"/>
                  </a:solidFill>
                  <a:latin typeface="Segoe UI"/>
                  <a:cs typeface="Segoe UI"/>
                </a:rPr>
                <a:t>Ολοκλήρωση </a:t>
              </a:r>
              <a:r>
                <a:rPr lang="en-US" sz="1100" b="1" kern="0" dirty="0" err="1">
                  <a:solidFill>
                    <a:srgbClr val="ED7D31"/>
                  </a:solidFill>
                  <a:latin typeface="Segoe UI"/>
                  <a:cs typeface="Segoe UI"/>
                </a:rPr>
                <a:t>δι</a:t>
              </a:r>
              <a:r>
                <a:rPr lang="en-US" sz="1100" b="1" kern="0" dirty="0">
                  <a:solidFill>
                    <a:srgbClr val="ED7D31"/>
                  </a:solidFill>
                  <a:latin typeface="Segoe UI"/>
                  <a:cs typeface="Segoe UI"/>
                </a:rPr>
                <a:t>ασύνδεσης</a:t>
              </a:r>
              <a:endParaRPr lang="el-GR" sz="1000" kern="0" dirty="0">
                <a:solidFill>
                  <a:srgbClr val="000000"/>
                </a:solidFill>
                <a:latin typeface="Segoe UI Semibold"/>
                <a:cs typeface="Segoe UI Semibold"/>
              </a:endParaRPr>
            </a:p>
            <a:p>
              <a:pPr algn="ctr" defTabSz="914400">
                <a:defRPr/>
              </a:pPr>
              <a:r>
                <a:rPr lang="el-GR" sz="1000" kern="0" dirty="0">
                  <a:solidFill>
                    <a:srgbClr val="000000"/>
                  </a:solidFill>
                  <a:latin typeface="Segoe UI Semibold"/>
                  <a:cs typeface="Segoe UI Semibold"/>
                </a:rPr>
                <a:t> </a:t>
              </a:r>
              <a:r>
                <a:rPr lang="el-GR" sz="1000" kern="0" dirty="0">
                  <a:latin typeface="Segoe UI"/>
                  <a:cs typeface="Segoe UI"/>
                </a:rPr>
                <a:t>Εμφανίζεται μήνυμα</a:t>
              </a:r>
            </a:p>
            <a:p>
              <a:pPr algn="ctr" defTabSz="914400">
                <a:defRPr/>
              </a:pPr>
              <a:r>
                <a:rPr lang="el-GR" sz="1000" kern="0" dirty="0">
                  <a:latin typeface="Segoe UI"/>
                  <a:cs typeface="Segoe UI"/>
                </a:rPr>
                <a:t>«ΕΠΙΤΥΧΙΑ ΣΥΝΔΕΣΗΣ"</a:t>
              </a:r>
            </a:p>
            <a:p>
              <a:pPr algn="ctr" defTabSz="914400">
                <a:defRPr/>
              </a:pPr>
              <a:endParaRPr lang="el-GR" sz="1000" kern="0" dirty="0">
                <a:solidFill>
                  <a:srgbClr val="000000"/>
                </a:solidFill>
                <a:latin typeface="Segoe UI Semibold"/>
                <a:cs typeface="Segoe UI Semibold"/>
              </a:endParaRPr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3A4E20EA-44EF-B062-375B-C49ECEB44F93}"/>
                </a:ext>
              </a:extLst>
            </p:cNvPr>
            <p:cNvSpPr/>
            <p:nvPr/>
          </p:nvSpPr>
          <p:spPr>
            <a:xfrm>
              <a:off x="3706924" y="1021315"/>
              <a:ext cx="180787" cy="228235"/>
            </a:xfrm>
            <a:prstGeom prst="downArrow">
              <a:avLst/>
            </a:prstGeom>
            <a:solidFill>
              <a:srgbClr val="E7E6E6"/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5227EF86-DB1E-8C49-9202-AFFE7899F0A4}"/>
                </a:ext>
              </a:extLst>
            </p:cNvPr>
            <p:cNvSpPr/>
            <p:nvPr/>
          </p:nvSpPr>
          <p:spPr>
            <a:xfrm>
              <a:off x="3688530" y="2783917"/>
              <a:ext cx="182685" cy="240955"/>
            </a:xfrm>
            <a:prstGeom prst="downArrow">
              <a:avLst/>
            </a:prstGeom>
            <a:solidFill>
              <a:srgbClr val="E7E6E6"/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id="{F8F1C914-3E99-F570-4665-5F73B5467A97}"/>
                </a:ext>
              </a:extLst>
            </p:cNvPr>
            <p:cNvSpPr/>
            <p:nvPr/>
          </p:nvSpPr>
          <p:spPr>
            <a:xfrm>
              <a:off x="5961111" y="1016059"/>
              <a:ext cx="180787" cy="228234"/>
            </a:xfrm>
            <a:prstGeom prst="downArrow">
              <a:avLst/>
            </a:prstGeom>
            <a:solidFill>
              <a:srgbClr val="E7E6E6"/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91C37C49-5ECE-992B-2931-F53E382B85EB}"/>
                </a:ext>
              </a:extLst>
            </p:cNvPr>
            <p:cNvSpPr/>
            <p:nvPr/>
          </p:nvSpPr>
          <p:spPr>
            <a:xfrm>
              <a:off x="5960111" y="2297563"/>
              <a:ext cx="181787" cy="243185"/>
            </a:xfrm>
            <a:prstGeom prst="downArrow">
              <a:avLst/>
            </a:prstGeom>
            <a:solidFill>
              <a:srgbClr val="E7E6E6"/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C797D459-2F54-728D-1CDA-7438D3395393}"/>
                </a:ext>
              </a:extLst>
            </p:cNvPr>
            <p:cNvSpPr/>
            <p:nvPr/>
          </p:nvSpPr>
          <p:spPr>
            <a:xfrm>
              <a:off x="5902285" y="3685877"/>
              <a:ext cx="196357" cy="237981"/>
            </a:xfrm>
            <a:prstGeom prst="downArrow">
              <a:avLst/>
            </a:prstGeom>
            <a:solidFill>
              <a:srgbClr val="E7E6E6"/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3DB64E10-B8E9-3EDC-EF6B-FBA737B4BAE2}"/>
                </a:ext>
              </a:extLst>
            </p:cNvPr>
            <p:cNvSpPr/>
            <p:nvPr/>
          </p:nvSpPr>
          <p:spPr>
            <a:xfrm>
              <a:off x="8117018" y="1001168"/>
              <a:ext cx="209510" cy="234129"/>
            </a:xfrm>
            <a:prstGeom prst="downArrow">
              <a:avLst/>
            </a:prstGeom>
            <a:solidFill>
              <a:srgbClr val="E7E6E6"/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3F572E7A-D0A5-3F56-54D4-0B9272A84E7B}"/>
                </a:ext>
              </a:extLst>
            </p:cNvPr>
            <p:cNvSpPr/>
            <p:nvPr/>
          </p:nvSpPr>
          <p:spPr>
            <a:xfrm>
              <a:off x="10301647" y="1016059"/>
              <a:ext cx="161924" cy="219238"/>
            </a:xfrm>
            <a:prstGeom prst="downArrow">
              <a:avLst/>
            </a:prstGeom>
            <a:solidFill>
              <a:srgbClr val="E7E6E6"/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" name="object 30">
            <a:extLst>
              <a:ext uri="{FF2B5EF4-FFF2-40B4-BE49-F238E27FC236}">
                <a16:creationId xmlns:a16="http://schemas.microsoft.com/office/drawing/2014/main" id="{830C4077-F034-EF03-58A9-4CE42F51C48A}"/>
              </a:ext>
            </a:extLst>
          </p:cNvPr>
          <p:cNvSpPr txBox="1"/>
          <p:nvPr/>
        </p:nvSpPr>
        <p:spPr>
          <a:xfrm>
            <a:off x="3176724" y="367618"/>
            <a:ext cx="4063917" cy="1502964"/>
          </a:xfrm>
          <a:prstGeom prst="rect">
            <a:avLst/>
          </a:prstGeom>
        </p:spPr>
        <p:txBody>
          <a:bodyPr vert="horz" wrap="square" lIns="0" tIns="12689" rIns="0" bIns="0" rtlCol="0" anchor="t">
            <a:spAutoFit/>
          </a:bodyPr>
          <a:lstStyle>
            <a:defPPr>
              <a:defRPr lang="en-US"/>
            </a:defPPr>
            <a:lvl1pPr marL="12690" marR="5076" lvl="0" indent="0" defTabSz="456834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</a:lstStyle>
          <a:p>
            <a:pPr marL="12065" marR="4445" algn="ctr"/>
            <a:r>
              <a:rPr lang="en-US" sz="24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epay </a:t>
            </a:r>
            <a:r>
              <a:rPr lang="en-US" sz="2400" kern="0" dirty="0" err="1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SoftPOS</a:t>
            </a:r>
            <a:r>
              <a:rPr lang="el-GR" sz="24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 (</a:t>
            </a:r>
            <a:r>
              <a:rPr lang="en-US" sz="24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Connector</a:t>
            </a:r>
            <a:r>
              <a:rPr lang="el-GR" sz="24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) </a:t>
            </a:r>
          </a:p>
          <a:p>
            <a:pPr marL="12065" marR="4445" algn="ctr"/>
            <a:r>
              <a:rPr lang="el-GR" sz="24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Σύνοψη βημάτων διασύνδεσης με ΦΗΜ πρωτόκολλο 1098 ΑΑΔΕ</a:t>
            </a:r>
            <a:endParaRPr lang="el-GR" sz="2400" kern="0" dirty="0">
              <a:gradFill flip="none" rotWithShape="1">
                <a:gsLst>
                  <a:gs pos="0">
                    <a:srgbClr val="1570B8"/>
                  </a:gs>
                  <a:gs pos="100000">
                    <a:srgbClr val="0B3D91"/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07479EC-562D-6761-9DF1-8C3DB9CA550D}"/>
              </a:ext>
            </a:extLst>
          </p:cNvPr>
          <p:cNvSpPr/>
          <p:nvPr/>
        </p:nvSpPr>
        <p:spPr>
          <a:xfrm>
            <a:off x="4101095" y="4967101"/>
            <a:ext cx="1208476" cy="139882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91440" tIns="45720" rIns="91440" bIns="45720" rtlCol="0" anchor="t" anchorCtr="0"/>
          <a:lstStyle/>
          <a:p>
            <a:pPr algn="ctr" defTabSz="990600">
              <a:tabLst>
                <a:tab pos="990600" algn="l"/>
              </a:tabLst>
              <a:defRPr/>
            </a:pPr>
            <a:r>
              <a:rPr lang="el-GR" sz="1000" kern="0" dirty="0">
                <a:latin typeface="Segoe UI"/>
                <a:cs typeface="Segoe UI"/>
              </a:rPr>
              <a:t>Στο κάτω μέρος της οθόνης εμφανίζεται μήνυμα " Η ΣΥΣΚΕΥΗ ΕΊΝΑΙ ΣΥΝΔΕΔΕΜΕΝΗ ΜΕ ΕCR" 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733A061-6213-AFD1-48EF-B01F26928CB2}"/>
              </a:ext>
            </a:extLst>
          </p:cNvPr>
          <p:cNvSpPr/>
          <p:nvPr/>
        </p:nvSpPr>
        <p:spPr>
          <a:xfrm>
            <a:off x="4135407" y="6936716"/>
            <a:ext cx="1208476" cy="139882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91440" tIns="45720" rIns="91440" bIns="45720" rtlCol="0" anchor="t" anchorCtr="0"/>
          <a:lstStyle/>
          <a:p>
            <a:pPr algn="ctr" defTabSz="914400">
              <a:defRPr/>
            </a:pPr>
            <a:r>
              <a:rPr lang="el-GR" sz="1000" kern="0" dirty="0">
                <a:latin typeface="Segoe UI"/>
                <a:cs typeface="Segoe UI"/>
              </a:rPr>
              <a:t>Ο τεχνικός του ΦΗΜ πρέπει να ξεκινήσει τη διαδικασία διασύνδεσης της ταμειακής μέσω του </a:t>
            </a:r>
            <a:r>
              <a:rPr lang="el-GR" sz="1000" kern="0" dirty="0" err="1">
                <a:latin typeface="Segoe UI"/>
                <a:cs typeface="Segoe UI"/>
              </a:rPr>
              <a:t>middleware</a:t>
            </a:r>
            <a:r>
              <a:rPr lang="el-GR" sz="1000" kern="0" dirty="0">
                <a:latin typeface="Segoe UI"/>
                <a:cs typeface="Segoe UI"/>
              </a:rPr>
              <a:t> 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AB1B22E-E683-DDA5-900F-5D29451825F0}"/>
              </a:ext>
            </a:extLst>
          </p:cNvPr>
          <p:cNvSpPr/>
          <p:nvPr/>
        </p:nvSpPr>
        <p:spPr>
          <a:xfrm>
            <a:off x="4668973" y="6495852"/>
            <a:ext cx="141344" cy="345264"/>
          </a:xfrm>
          <a:prstGeom prst="downArrow">
            <a:avLst/>
          </a:prstGeom>
          <a:solidFill>
            <a:srgbClr val="E7E6E6"/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30018A9-9B95-4F98-5D1C-0D9CF39F6503}"/>
              </a:ext>
            </a:extLst>
          </p:cNvPr>
          <p:cNvSpPr/>
          <p:nvPr/>
        </p:nvSpPr>
        <p:spPr>
          <a:xfrm>
            <a:off x="4609636" y="4607899"/>
            <a:ext cx="118675" cy="315621"/>
          </a:xfrm>
          <a:prstGeom prst="downArrow">
            <a:avLst/>
          </a:prstGeom>
          <a:solidFill>
            <a:srgbClr val="E7E6E6"/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1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>
            <a:extLst>
              <a:ext uri="{FF2B5EF4-FFF2-40B4-BE49-F238E27FC236}">
                <a16:creationId xmlns:a16="http://schemas.microsoft.com/office/drawing/2014/main" id="{B453430E-1FAE-44A4-2803-FB6919887BE1}"/>
              </a:ext>
            </a:extLst>
          </p:cNvPr>
          <p:cNvSpPr/>
          <p:nvPr/>
        </p:nvSpPr>
        <p:spPr>
          <a:xfrm>
            <a:off x="0" y="-1"/>
            <a:ext cx="3355070" cy="1766455"/>
          </a:xfrm>
          <a:custGeom>
            <a:avLst/>
            <a:gdLst/>
            <a:ahLst/>
            <a:cxnLst/>
            <a:rect l="l" t="t" r="r" b="b"/>
            <a:pathLst>
              <a:path w="3210560" h="1690370">
                <a:moveTo>
                  <a:pt x="3210295" y="0"/>
                </a:moveTo>
                <a:lnTo>
                  <a:pt x="0" y="0"/>
                </a:lnTo>
                <a:lnTo>
                  <a:pt x="5" y="1091296"/>
                </a:lnTo>
                <a:lnTo>
                  <a:pt x="47793" y="1109045"/>
                </a:lnTo>
                <a:lnTo>
                  <a:pt x="1585854" y="1635149"/>
                </a:lnTo>
                <a:lnTo>
                  <a:pt x="1631378" y="1649554"/>
                </a:lnTo>
                <a:lnTo>
                  <a:pt x="1677064" y="1661716"/>
                </a:lnTo>
                <a:lnTo>
                  <a:pt x="1722847" y="1671664"/>
                </a:lnTo>
                <a:lnTo>
                  <a:pt x="1768667" y="1679428"/>
                </a:lnTo>
                <a:lnTo>
                  <a:pt x="1814463" y="1685039"/>
                </a:lnTo>
                <a:lnTo>
                  <a:pt x="1860172" y="1688528"/>
                </a:lnTo>
                <a:lnTo>
                  <a:pt x="1905732" y="1689924"/>
                </a:lnTo>
                <a:lnTo>
                  <a:pt x="1951083" y="1689259"/>
                </a:lnTo>
                <a:lnTo>
                  <a:pt x="1996161" y="1686561"/>
                </a:lnTo>
                <a:lnTo>
                  <a:pt x="2040907" y="1681863"/>
                </a:lnTo>
                <a:lnTo>
                  <a:pt x="2085257" y="1675194"/>
                </a:lnTo>
                <a:lnTo>
                  <a:pt x="2129150" y="1666584"/>
                </a:lnTo>
                <a:lnTo>
                  <a:pt x="2172525" y="1656064"/>
                </a:lnTo>
                <a:lnTo>
                  <a:pt x="2215320" y="1643664"/>
                </a:lnTo>
                <a:lnTo>
                  <a:pt x="2257473" y="1629415"/>
                </a:lnTo>
                <a:lnTo>
                  <a:pt x="2298922" y="1613347"/>
                </a:lnTo>
                <a:lnTo>
                  <a:pt x="2339606" y="1595490"/>
                </a:lnTo>
                <a:lnTo>
                  <a:pt x="2379462" y="1575875"/>
                </a:lnTo>
                <a:lnTo>
                  <a:pt x="2418431" y="1554532"/>
                </a:lnTo>
                <a:lnTo>
                  <a:pt x="2456448" y="1531491"/>
                </a:lnTo>
                <a:lnTo>
                  <a:pt x="2493454" y="1506783"/>
                </a:lnTo>
                <a:lnTo>
                  <a:pt x="2529385" y="1480438"/>
                </a:lnTo>
                <a:lnTo>
                  <a:pt x="2564182" y="1452487"/>
                </a:lnTo>
                <a:lnTo>
                  <a:pt x="2597781" y="1422959"/>
                </a:lnTo>
                <a:lnTo>
                  <a:pt x="2630121" y="1391886"/>
                </a:lnTo>
                <a:lnTo>
                  <a:pt x="2661140" y="1359297"/>
                </a:lnTo>
                <a:lnTo>
                  <a:pt x="2690777" y="1325224"/>
                </a:lnTo>
                <a:lnTo>
                  <a:pt x="2718971" y="1289695"/>
                </a:lnTo>
                <a:lnTo>
                  <a:pt x="2745658" y="1252743"/>
                </a:lnTo>
                <a:lnTo>
                  <a:pt x="2770778" y="1214396"/>
                </a:lnTo>
                <a:lnTo>
                  <a:pt x="2794269" y="1174686"/>
                </a:lnTo>
                <a:lnTo>
                  <a:pt x="2816069" y="1133642"/>
                </a:lnTo>
                <a:lnTo>
                  <a:pt x="2836118" y="1091293"/>
                </a:lnTo>
                <a:lnTo>
                  <a:pt x="2854350" y="1047677"/>
                </a:lnTo>
                <a:lnTo>
                  <a:pt x="2870708" y="1002816"/>
                </a:lnTo>
                <a:lnTo>
                  <a:pt x="3210295" y="0"/>
                </a:lnTo>
                <a:close/>
              </a:path>
            </a:pathLst>
          </a:custGeom>
          <a:solidFill>
            <a:srgbClr val="E9F5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B1ACEDC2-A023-C1AD-6B71-D440EF72BE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79" y="473353"/>
            <a:ext cx="2071166" cy="514894"/>
          </a:xfrm>
          <a:prstGeom prst="rect">
            <a:avLst/>
          </a:prstGeom>
        </p:spPr>
      </p:pic>
      <p:sp>
        <p:nvSpPr>
          <p:cNvPr id="12" name="object 30">
            <a:extLst>
              <a:ext uri="{FF2B5EF4-FFF2-40B4-BE49-F238E27FC236}">
                <a16:creationId xmlns:a16="http://schemas.microsoft.com/office/drawing/2014/main" id="{43BAE6BC-F771-6399-D560-ED1308D7D48F}"/>
              </a:ext>
            </a:extLst>
          </p:cNvPr>
          <p:cNvSpPr txBox="1"/>
          <p:nvPr/>
        </p:nvSpPr>
        <p:spPr>
          <a:xfrm>
            <a:off x="1986343" y="246671"/>
            <a:ext cx="5211149" cy="764301"/>
          </a:xfrm>
          <a:prstGeom prst="rect">
            <a:avLst/>
          </a:prstGeom>
        </p:spPr>
        <p:txBody>
          <a:bodyPr vert="horz" wrap="square" lIns="0" tIns="12689" rIns="0" bIns="0" rtlCol="0" anchor="t">
            <a:spAutoFit/>
          </a:bodyPr>
          <a:lstStyle>
            <a:defPPr>
              <a:defRPr lang="en-US"/>
            </a:defPPr>
            <a:lvl1pPr marL="12690" marR="5076" lvl="0" indent="0" defTabSz="456834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</a:lstStyle>
          <a:p>
            <a:pPr marL="12065" marR="4445" algn="r"/>
            <a:r>
              <a:rPr lang="en-US" sz="24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epay </a:t>
            </a:r>
            <a:r>
              <a:rPr lang="en-US" sz="2400" kern="0" dirty="0" err="1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SoftPOS</a:t>
            </a:r>
            <a:r>
              <a:rPr lang="el-GR" sz="24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 (</a:t>
            </a:r>
            <a:r>
              <a:rPr lang="en-US" sz="24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Connector</a:t>
            </a:r>
            <a:r>
              <a:rPr lang="el-GR" sz="24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) </a:t>
            </a:r>
          </a:p>
          <a:p>
            <a:pPr marL="12065" marR="4445" algn="r"/>
            <a:r>
              <a:rPr lang="en-US" sz="24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 </a:t>
            </a:r>
            <a:r>
              <a:rPr lang="el-GR" sz="24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στάδια διασύνδεσης</a:t>
            </a:r>
            <a:endParaRPr lang="el-GR" sz="1400" kern="0" dirty="0">
              <a:gradFill flip="none">
                <a:gsLst>
                  <a:gs pos="0">
                    <a:srgbClr val="1570B8"/>
                  </a:gs>
                  <a:gs pos="100000">
                    <a:srgbClr val="0B3D91"/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3633043-65B2-C427-BDFC-0D11DE6A3D5B}"/>
              </a:ext>
            </a:extLst>
          </p:cNvPr>
          <p:cNvSpPr txBox="1"/>
          <p:nvPr/>
        </p:nvSpPr>
        <p:spPr>
          <a:xfrm>
            <a:off x="216767" y="3283098"/>
            <a:ext cx="4375150" cy="18543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l-GR" sz="1400" b="1" kern="0" dirty="0">
                <a:solidFill>
                  <a:srgbClr val="000000"/>
                </a:solidFill>
                <a:latin typeface="Segoe UI"/>
                <a:cs typeface="Segoe UI"/>
              </a:rPr>
              <a:t>Προσοχή</a:t>
            </a:r>
            <a:r>
              <a:rPr lang="en-US" sz="1400" b="1" kern="0" dirty="0">
                <a:solidFill>
                  <a:srgbClr val="000000"/>
                </a:solidFill>
                <a:latin typeface="Segoe UI"/>
                <a:cs typeface="Segoe UI"/>
              </a:rPr>
              <a:t>! </a:t>
            </a:r>
            <a:r>
              <a:rPr lang="el-GR" sz="1400" kern="0" dirty="0">
                <a:solidFill>
                  <a:srgbClr val="000000"/>
                </a:solidFill>
                <a:latin typeface="Segoe UI"/>
                <a:cs typeface="Segoe UI"/>
              </a:rPr>
              <a:t>Από την ίδια τηλεφωνική συσκευή που είναι εγκατεστημένο το </a:t>
            </a:r>
            <a:r>
              <a:rPr lang="el-GR" sz="1400" kern="0" dirty="0" err="1">
                <a:solidFill>
                  <a:srgbClr val="000000"/>
                </a:solidFill>
                <a:latin typeface="Segoe UI"/>
                <a:cs typeface="Segoe UI"/>
              </a:rPr>
              <a:t>Soft</a:t>
            </a:r>
            <a:r>
              <a:rPr lang="en-US" sz="1400" kern="0" dirty="0">
                <a:solidFill>
                  <a:srgbClr val="000000"/>
                </a:solidFill>
                <a:latin typeface="Segoe UI"/>
                <a:cs typeface="Segoe UI"/>
              </a:rPr>
              <a:t>POS</a:t>
            </a:r>
            <a:r>
              <a:rPr lang="el-GR" sz="1400" kern="0" dirty="0">
                <a:solidFill>
                  <a:srgbClr val="000000"/>
                </a:solidFill>
                <a:latin typeface="Segoe UI"/>
                <a:cs typeface="Segoe UI"/>
              </a:rPr>
              <a:t> μπαίνετε στο </a:t>
            </a:r>
            <a:r>
              <a:rPr lang="el-GR" sz="1400" kern="0" dirty="0" err="1">
                <a:solidFill>
                  <a:srgbClr val="000000"/>
                </a:solidFill>
                <a:latin typeface="Segoe UI"/>
                <a:cs typeface="Segoe UI"/>
              </a:rPr>
              <a:t>Go</a:t>
            </a:r>
            <a:r>
              <a:rPr lang="en-US" sz="1400" kern="0" dirty="0">
                <a:solidFill>
                  <a:srgbClr val="000000"/>
                </a:solidFill>
                <a:latin typeface="Segoe UI"/>
                <a:cs typeface="Segoe UI"/>
              </a:rPr>
              <a:t>o</a:t>
            </a:r>
            <a:r>
              <a:rPr lang="el-GR" sz="1400" kern="0" dirty="0" err="1">
                <a:solidFill>
                  <a:srgbClr val="000000"/>
                </a:solidFill>
                <a:latin typeface="Segoe UI"/>
                <a:cs typeface="Segoe UI"/>
              </a:rPr>
              <a:t>gle</a:t>
            </a:r>
            <a:r>
              <a:rPr lang="el-GR" sz="1400" kern="0" dirty="0">
                <a:solidFill>
                  <a:srgbClr val="000000"/>
                </a:solidFill>
                <a:latin typeface="Segoe UI"/>
                <a:cs typeface="Segoe UI"/>
              </a:rPr>
              <a:t> </a:t>
            </a:r>
            <a:r>
              <a:rPr lang="en-US" sz="1400" kern="0" dirty="0">
                <a:solidFill>
                  <a:srgbClr val="000000"/>
                </a:solidFill>
                <a:latin typeface="Segoe UI"/>
                <a:cs typeface="Segoe UI"/>
              </a:rPr>
              <a:t>P</a:t>
            </a:r>
            <a:r>
              <a:rPr lang="el-GR" sz="1400" kern="0" dirty="0" err="1">
                <a:solidFill>
                  <a:srgbClr val="000000"/>
                </a:solidFill>
                <a:latin typeface="Segoe UI"/>
                <a:cs typeface="Segoe UI"/>
              </a:rPr>
              <a:t>lay</a:t>
            </a:r>
            <a:r>
              <a:rPr lang="el-GR" sz="1400" kern="0" dirty="0">
                <a:solidFill>
                  <a:srgbClr val="000000"/>
                </a:solidFill>
                <a:latin typeface="Segoe UI"/>
                <a:cs typeface="Segoe UI"/>
              </a:rPr>
              <a:t> </a:t>
            </a:r>
            <a:r>
              <a:rPr lang="en-US" sz="1400" kern="0" dirty="0">
                <a:solidFill>
                  <a:srgbClr val="000000"/>
                </a:solidFill>
                <a:latin typeface="Segoe UI"/>
                <a:cs typeface="Segoe UI"/>
              </a:rPr>
              <a:t>S</a:t>
            </a:r>
            <a:r>
              <a:rPr lang="el-GR" sz="1400" kern="0" dirty="0" err="1">
                <a:solidFill>
                  <a:srgbClr val="000000"/>
                </a:solidFill>
                <a:latin typeface="Segoe UI"/>
                <a:cs typeface="Segoe UI"/>
              </a:rPr>
              <a:t>tore</a:t>
            </a:r>
            <a:r>
              <a:rPr lang="en-US" sz="1400" kern="0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l-GR" sz="1400" kern="0" dirty="0">
                <a:solidFill>
                  <a:srgbClr val="000000"/>
                </a:solidFill>
                <a:latin typeface="Segoe UI"/>
                <a:cs typeface="Segoe UI"/>
              </a:rPr>
              <a:t>και επιλέγετε την εφαρμογή </a:t>
            </a:r>
            <a:r>
              <a:rPr lang="en-US" sz="1400" kern="0" dirty="0">
                <a:solidFill>
                  <a:srgbClr val="000000"/>
                </a:solidFill>
                <a:latin typeface="Segoe UI"/>
                <a:cs typeface="Segoe UI"/>
              </a:rPr>
              <a:t>epay </a:t>
            </a:r>
            <a:r>
              <a:rPr lang="en-US" sz="1400" kern="0" dirty="0" err="1">
                <a:solidFill>
                  <a:srgbClr val="000000"/>
                </a:solidFill>
                <a:latin typeface="Segoe UI"/>
                <a:cs typeface="Segoe UI"/>
              </a:rPr>
              <a:t>SoftPOS</a:t>
            </a:r>
            <a:r>
              <a:rPr lang="en-US" sz="1400" kern="0" dirty="0">
                <a:solidFill>
                  <a:srgbClr val="000000"/>
                </a:solidFill>
                <a:latin typeface="Segoe UI"/>
                <a:cs typeface="Segoe UI"/>
              </a:rPr>
              <a:t> Connector.</a:t>
            </a:r>
            <a:endParaRPr lang="el-GR" sz="1400" kern="0" dirty="0">
              <a:solidFill>
                <a:srgbClr val="000000"/>
              </a:solidFill>
              <a:latin typeface="Segoe UI"/>
              <a:cs typeface="Segoe UI"/>
            </a:endParaRPr>
          </a:p>
          <a:p>
            <a:pPr marL="342900" marR="5080" lvl="1" indent="-342900">
              <a:spcBef>
                <a:spcPts val="100"/>
              </a:spcBef>
              <a:buClr>
                <a:schemeClr val="accent4"/>
              </a:buClr>
              <a:buFont typeface="Arial"/>
              <a:buChar char="•"/>
            </a:pPr>
            <a:endParaRPr lang="el-GR" sz="1400" kern="0" dirty="0">
              <a:solidFill>
                <a:srgbClr val="000000"/>
              </a:solidFill>
              <a:latin typeface="Segoe UI"/>
              <a:cs typeface="Segoe UI"/>
            </a:endParaRPr>
          </a:p>
          <a:p>
            <a:pPr marL="12700" marR="5080" lvl="1">
              <a:spcBef>
                <a:spcPts val="100"/>
              </a:spcBef>
              <a:buClr>
                <a:schemeClr val="accent4"/>
              </a:buClr>
            </a:pPr>
            <a:r>
              <a:rPr lang="el-GR" sz="1400" kern="0" dirty="0">
                <a:solidFill>
                  <a:srgbClr val="000000"/>
                </a:solidFill>
                <a:latin typeface="Segoe UI"/>
                <a:cs typeface="Segoe UI"/>
              </a:rPr>
              <a:t>Μετά την επιλογή της εφαρμογής προχωράτε σε εγκατάστασή της στο κινητό σας τηλέφωνο</a:t>
            </a:r>
            <a:r>
              <a:rPr lang="en-US" sz="1400" kern="0" dirty="0">
                <a:solidFill>
                  <a:srgbClr val="000000"/>
                </a:solidFill>
                <a:latin typeface="Segoe UI"/>
                <a:cs typeface="Segoe UI"/>
              </a:rPr>
              <a:t>.</a:t>
            </a:r>
          </a:p>
          <a:p>
            <a:pPr marL="0" marR="5080" lvl="1">
              <a:spcBef>
                <a:spcPts val="100"/>
              </a:spcBef>
            </a:pPr>
            <a:endParaRPr lang="el-GR" sz="1400" dirty="0">
              <a:solidFill>
                <a:srgbClr val="EF7807"/>
              </a:solidFill>
              <a:latin typeface="Segoe UI "/>
              <a:cs typeface="Segoe UI Semibold" panose="020B0702040204020203" pitchFamily="34" charset="0"/>
            </a:endParaRPr>
          </a:p>
        </p:txBody>
      </p:sp>
      <p:sp>
        <p:nvSpPr>
          <p:cNvPr id="116" name="object 30">
            <a:extLst>
              <a:ext uri="{FF2B5EF4-FFF2-40B4-BE49-F238E27FC236}">
                <a16:creationId xmlns:a16="http://schemas.microsoft.com/office/drawing/2014/main" id="{5A81D3C9-2ABF-FE18-C990-5E70A32A153E}"/>
              </a:ext>
            </a:extLst>
          </p:cNvPr>
          <p:cNvSpPr txBox="1"/>
          <p:nvPr/>
        </p:nvSpPr>
        <p:spPr>
          <a:xfrm>
            <a:off x="263359" y="2448921"/>
            <a:ext cx="3844699" cy="505255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>
            <a:defPPr>
              <a:defRPr lang="en-US"/>
            </a:defPPr>
            <a:lvl1pPr marL="12690" marR="5076" lvl="0" indent="0" defTabSz="456834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l-GR" sz="3200" dirty="0">
                <a:latin typeface="Segoe UI "/>
              </a:rPr>
              <a:t>Βήμα 1</a:t>
            </a:r>
          </a:p>
        </p:txBody>
      </p:sp>
      <p:grpSp>
        <p:nvGrpSpPr>
          <p:cNvPr id="120" name="object 3">
            <a:extLst>
              <a:ext uri="{FF2B5EF4-FFF2-40B4-BE49-F238E27FC236}">
                <a16:creationId xmlns:a16="http://schemas.microsoft.com/office/drawing/2014/main" id="{DF524856-AB70-0E42-84DE-F921F54794F8}"/>
              </a:ext>
            </a:extLst>
          </p:cNvPr>
          <p:cNvGrpSpPr/>
          <p:nvPr/>
        </p:nvGrpSpPr>
        <p:grpSpPr>
          <a:xfrm>
            <a:off x="0" y="9274729"/>
            <a:ext cx="4216400" cy="1421502"/>
            <a:chOff x="376836" y="9728910"/>
            <a:chExt cx="4452620" cy="1501140"/>
          </a:xfrm>
        </p:grpSpPr>
        <p:sp>
          <p:nvSpPr>
            <p:cNvPr id="121" name="object 4">
              <a:extLst>
                <a:ext uri="{FF2B5EF4-FFF2-40B4-BE49-F238E27FC236}">
                  <a16:creationId xmlns:a16="http://schemas.microsoft.com/office/drawing/2014/main" id="{EECE7B6C-C693-5145-7299-536BEB2A1EF0}"/>
                </a:ext>
              </a:extLst>
            </p:cNvPr>
            <p:cNvSpPr/>
            <p:nvPr/>
          </p:nvSpPr>
          <p:spPr>
            <a:xfrm>
              <a:off x="385199" y="9728910"/>
              <a:ext cx="4444365" cy="1492885"/>
            </a:xfrm>
            <a:custGeom>
              <a:avLst/>
              <a:gdLst/>
              <a:ahLst/>
              <a:cxnLst/>
              <a:rect l="l" t="t" r="r" b="b"/>
              <a:pathLst>
                <a:path w="4444365" h="1492884">
                  <a:moveTo>
                    <a:pt x="1202407" y="0"/>
                  </a:moveTo>
                  <a:lnTo>
                    <a:pt x="1154109" y="723"/>
                  </a:lnTo>
                  <a:lnTo>
                    <a:pt x="1105753" y="2480"/>
                  </a:lnTo>
                  <a:lnTo>
                    <a:pt x="1057369" y="5266"/>
                  </a:lnTo>
                  <a:lnTo>
                    <a:pt x="1008990" y="9077"/>
                  </a:lnTo>
                  <a:lnTo>
                    <a:pt x="960646" y="13908"/>
                  </a:lnTo>
                  <a:lnTo>
                    <a:pt x="912369" y="19753"/>
                  </a:lnTo>
                  <a:lnTo>
                    <a:pt x="864190" y="26608"/>
                  </a:lnTo>
                  <a:lnTo>
                    <a:pt x="816140" y="34468"/>
                  </a:lnTo>
                  <a:lnTo>
                    <a:pt x="768250" y="43329"/>
                  </a:lnTo>
                  <a:lnTo>
                    <a:pt x="720553" y="53186"/>
                  </a:lnTo>
                  <a:lnTo>
                    <a:pt x="673079" y="64033"/>
                  </a:lnTo>
                  <a:lnTo>
                    <a:pt x="625859" y="75866"/>
                  </a:lnTo>
                  <a:lnTo>
                    <a:pt x="578925" y="88681"/>
                  </a:lnTo>
                  <a:lnTo>
                    <a:pt x="532308" y="102472"/>
                  </a:lnTo>
                  <a:lnTo>
                    <a:pt x="486039" y="117235"/>
                  </a:lnTo>
                  <a:lnTo>
                    <a:pt x="440150" y="132965"/>
                  </a:lnTo>
                  <a:lnTo>
                    <a:pt x="394672" y="149657"/>
                  </a:lnTo>
                  <a:lnTo>
                    <a:pt x="349636" y="167307"/>
                  </a:lnTo>
                  <a:lnTo>
                    <a:pt x="305073" y="185909"/>
                  </a:lnTo>
                  <a:lnTo>
                    <a:pt x="261016" y="205459"/>
                  </a:lnTo>
                  <a:lnTo>
                    <a:pt x="217494" y="225952"/>
                  </a:lnTo>
                  <a:lnTo>
                    <a:pt x="174540" y="247383"/>
                  </a:lnTo>
                  <a:lnTo>
                    <a:pt x="132185" y="269748"/>
                  </a:lnTo>
                  <a:lnTo>
                    <a:pt x="90459" y="293041"/>
                  </a:lnTo>
                  <a:lnTo>
                    <a:pt x="49395" y="317258"/>
                  </a:lnTo>
                  <a:lnTo>
                    <a:pt x="9023" y="342395"/>
                  </a:lnTo>
                  <a:lnTo>
                    <a:pt x="0" y="348324"/>
                  </a:lnTo>
                  <a:lnTo>
                    <a:pt x="0" y="1492289"/>
                  </a:lnTo>
                  <a:lnTo>
                    <a:pt x="4443748" y="1492289"/>
                  </a:lnTo>
                  <a:lnTo>
                    <a:pt x="4414095" y="1468154"/>
                  </a:lnTo>
                  <a:lnTo>
                    <a:pt x="4376194" y="1439531"/>
                  </a:lnTo>
                  <a:lnTo>
                    <a:pt x="4336657" y="1411829"/>
                  </a:lnTo>
                  <a:lnTo>
                    <a:pt x="4295488" y="1385082"/>
                  </a:lnTo>
                  <a:lnTo>
                    <a:pt x="4252691" y="1359323"/>
                  </a:lnTo>
                  <a:lnTo>
                    <a:pt x="4208270" y="1334584"/>
                  </a:lnTo>
                  <a:lnTo>
                    <a:pt x="2107900" y="210026"/>
                  </a:lnTo>
                  <a:lnTo>
                    <a:pt x="2067342" y="189066"/>
                  </a:lnTo>
                  <a:lnTo>
                    <a:pt x="2026100" y="169236"/>
                  </a:lnTo>
                  <a:lnTo>
                    <a:pt x="1984206" y="150530"/>
                  </a:lnTo>
                  <a:lnTo>
                    <a:pt x="1941689" y="132945"/>
                  </a:lnTo>
                  <a:lnTo>
                    <a:pt x="1898582" y="116475"/>
                  </a:lnTo>
                  <a:lnTo>
                    <a:pt x="1854916" y="101115"/>
                  </a:lnTo>
                  <a:lnTo>
                    <a:pt x="1810722" y="86861"/>
                  </a:lnTo>
                  <a:lnTo>
                    <a:pt x="1766032" y="73708"/>
                  </a:lnTo>
                  <a:lnTo>
                    <a:pt x="1720876" y="61651"/>
                  </a:lnTo>
                  <a:lnTo>
                    <a:pt x="1675287" y="50685"/>
                  </a:lnTo>
                  <a:lnTo>
                    <a:pt x="1629294" y="40806"/>
                  </a:lnTo>
                  <a:lnTo>
                    <a:pt x="1582931" y="32009"/>
                  </a:lnTo>
                  <a:lnTo>
                    <a:pt x="1536227" y="24288"/>
                  </a:lnTo>
                  <a:lnTo>
                    <a:pt x="1489214" y="17640"/>
                  </a:lnTo>
                  <a:lnTo>
                    <a:pt x="1441924" y="12059"/>
                  </a:lnTo>
                  <a:lnTo>
                    <a:pt x="1394388" y="7541"/>
                  </a:lnTo>
                  <a:lnTo>
                    <a:pt x="1346637" y="4081"/>
                  </a:lnTo>
                  <a:lnTo>
                    <a:pt x="1298702" y="1674"/>
                  </a:lnTo>
                  <a:lnTo>
                    <a:pt x="1250615" y="315"/>
                  </a:lnTo>
                  <a:lnTo>
                    <a:pt x="1202407" y="0"/>
                  </a:lnTo>
                  <a:close/>
                </a:path>
              </a:pathLst>
            </a:custGeom>
            <a:solidFill>
              <a:srgbClr val="E9F5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5">
              <a:extLst>
                <a:ext uri="{FF2B5EF4-FFF2-40B4-BE49-F238E27FC236}">
                  <a16:creationId xmlns:a16="http://schemas.microsoft.com/office/drawing/2014/main" id="{E82599DC-8F31-27BB-E16A-D59B408903E0}"/>
                </a:ext>
              </a:extLst>
            </p:cNvPr>
            <p:cNvSpPr/>
            <p:nvPr/>
          </p:nvSpPr>
          <p:spPr>
            <a:xfrm>
              <a:off x="385199" y="9824345"/>
              <a:ext cx="3794125" cy="1397000"/>
            </a:xfrm>
            <a:custGeom>
              <a:avLst/>
              <a:gdLst/>
              <a:ahLst/>
              <a:cxnLst/>
              <a:rect l="l" t="t" r="r" b="b"/>
              <a:pathLst>
                <a:path w="3794125" h="1397000">
                  <a:moveTo>
                    <a:pt x="0" y="284953"/>
                  </a:moveTo>
                  <a:lnTo>
                    <a:pt x="61190" y="250255"/>
                  </a:lnTo>
                  <a:lnTo>
                    <a:pt x="104012" y="227830"/>
                  </a:lnTo>
                  <a:lnTo>
                    <a:pt x="147521" y="206411"/>
                  </a:lnTo>
                  <a:lnTo>
                    <a:pt x="191682" y="186003"/>
                  </a:lnTo>
                  <a:lnTo>
                    <a:pt x="236459" y="166616"/>
                  </a:lnTo>
                  <a:lnTo>
                    <a:pt x="281818" y="148255"/>
                  </a:lnTo>
                  <a:lnTo>
                    <a:pt x="327722" y="130928"/>
                  </a:lnTo>
                  <a:lnTo>
                    <a:pt x="374136" y="114642"/>
                  </a:lnTo>
                  <a:lnTo>
                    <a:pt x="421024" y="99404"/>
                  </a:lnTo>
                  <a:lnTo>
                    <a:pt x="468351" y="85222"/>
                  </a:lnTo>
                  <a:lnTo>
                    <a:pt x="516081" y="72103"/>
                  </a:lnTo>
                  <a:lnTo>
                    <a:pt x="564180" y="60054"/>
                  </a:lnTo>
                  <a:lnTo>
                    <a:pt x="612610" y="49082"/>
                  </a:lnTo>
                  <a:lnTo>
                    <a:pt x="661338" y="39195"/>
                  </a:lnTo>
                  <a:lnTo>
                    <a:pt x="710326" y="30399"/>
                  </a:lnTo>
                  <a:lnTo>
                    <a:pt x="759540" y="22702"/>
                  </a:lnTo>
                  <a:lnTo>
                    <a:pt x="808945" y="16111"/>
                  </a:lnTo>
                  <a:lnTo>
                    <a:pt x="858504" y="10633"/>
                  </a:lnTo>
                  <a:lnTo>
                    <a:pt x="908182" y="6276"/>
                  </a:lnTo>
                  <a:lnTo>
                    <a:pt x="957944" y="3047"/>
                  </a:lnTo>
                  <a:lnTo>
                    <a:pt x="1007754" y="952"/>
                  </a:lnTo>
                  <a:lnTo>
                    <a:pt x="1057577" y="0"/>
                  </a:lnTo>
                  <a:lnTo>
                    <a:pt x="1107376" y="196"/>
                  </a:lnTo>
                  <a:lnTo>
                    <a:pt x="1157117" y="1550"/>
                  </a:lnTo>
                  <a:lnTo>
                    <a:pt x="1206764" y="4066"/>
                  </a:lnTo>
                  <a:lnTo>
                    <a:pt x="1256282" y="7754"/>
                  </a:lnTo>
                  <a:lnTo>
                    <a:pt x="1305634" y="12620"/>
                  </a:lnTo>
                  <a:lnTo>
                    <a:pt x="1354786" y="18672"/>
                  </a:lnTo>
                  <a:lnTo>
                    <a:pt x="1403701" y="25916"/>
                  </a:lnTo>
                  <a:lnTo>
                    <a:pt x="1452345" y="34359"/>
                  </a:lnTo>
                  <a:lnTo>
                    <a:pt x="1500682" y="44010"/>
                  </a:lnTo>
                  <a:lnTo>
                    <a:pt x="1548676" y="54875"/>
                  </a:lnTo>
                  <a:lnTo>
                    <a:pt x="1596292" y="66961"/>
                  </a:lnTo>
                  <a:lnTo>
                    <a:pt x="1643494" y="80276"/>
                  </a:lnTo>
                  <a:lnTo>
                    <a:pt x="1690247" y="94826"/>
                  </a:lnTo>
                  <a:lnTo>
                    <a:pt x="1736515" y="110620"/>
                  </a:lnTo>
                  <a:lnTo>
                    <a:pt x="1782263" y="127664"/>
                  </a:lnTo>
                  <a:lnTo>
                    <a:pt x="1827455" y="145965"/>
                  </a:lnTo>
                  <a:lnTo>
                    <a:pt x="1872055" y="165531"/>
                  </a:lnTo>
                  <a:lnTo>
                    <a:pt x="3793928" y="1396855"/>
                  </a:lnTo>
                </a:path>
              </a:pathLst>
            </a:custGeom>
            <a:ln w="17161">
              <a:solidFill>
                <a:srgbClr val="69A5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43231722-96C1-B0EF-D992-5574F816302F}"/>
              </a:ext>
            </a:extLst>
          </p:cNvPr>
          <p:cNvSpPr txBox="1"/>
          <p:nvPr/>
        </p:nvSpPr>
        <p:spPr>
          <a:xfrm>
            <a:off x="477843" y="10166358"/>
            <a:ext cx="23993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>
                <a:solidFill>
                  <a:srgbClr val="47489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Euronet Merchant Services </a:t>
            </a:r>
            <a:r>
              <a:rPr lang="en-US" sz="1050" b="0">
                <a:solidFill>
                  <a:srgbClr val="EC611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Greece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544C3A-9BBD-8EAD-561F-12270B35E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674" y="2756887"/>
            <a:ext cx="1901818" cy="197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7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>
            <a:extLst>
              <a:ext uri="{FF2B5EF4-FFF2-40B4-BE49-F238E27FC236}">
                <a16:creationId xmlns:a16="http://schemas.microsoft.com/office/drawing/2014/main" id="{B453430E-1FAE-44A4-2803-FB6919887BE1}"/>
              </a:ext>
            </a:extLst>
          </p:cNvPr>
          <p:cNvSpPr/>
          <p:nvPr/>
        </p:nvSpPr>
        <p:spPr>
          <a:xfrm>
            <a:off x="0" y="-1"/>
            <a:ext cx="3355070" cy="1766455"/>
          </a:xfrm>
          <a:custGeom>
            <a:avLst/>
            <a:gdLst/>
            <a:ahLst/>
            <a:cxnLst/>
            <a:rect l="l" t="t" r="r" b="b"/>
            <a:pathLst>
              <a:path w="3210560" h="1690370">
                <a:moveTo>
                  <a:pt x="3210295" y="0"/>
                </a:moveTo>
                <a:lnTo>
                  <a:pt x="0" y="0"/>
                </a:lnTo>
                <a:lnTo>
                  <a:pt x="5" y="1091296"/>
                </a:lnTo>
                <a:lnTo>
                  <a:pt x="47793" y="1109045"/>
                </a:lnTo>
                <a:lnTo>
                  <a:pt x="1585854" y="1635149"/>
                </a:lnTo>
                <a:lnTo>
                  <a:pt x="1631378" y="1649554"/>
                </a:lnTo>
                <a:lnTo>
                  <a:pt x="1677064" y="1661716"/>
                </a:lnTo>
                <a:lnTo>
                  <a:pt x="1722847" y="1671664"/>
                </a:lnTo>
                <a:lnTo>
                  <a:pt x="1768667" y="1679428"/>
                </a:lnTo>
                <a:lnTo>
                  <a:pt x="1814463" y="1685039"/>
                </a:lnTo>
                <a:lnTo>
                  <a:pt x="1860172" y="1688528"/>
                </a:lnTo>
                <a:lnTo>
                  <a:pt x="1905732" y="1689924"/>
                </a:lnTo>
                <a:lnTo>
                  <a:pt x="1951083" y="1689259"/>
                </a:lnTo>
                <a:lnTo>
                  <a:pt x="1996161" y="1686561"/>
                </a:lnTo>
                <a:lnTo>
                  <a:pt x="2040907" y="1681863"/>
                </a:lnTo>
                <a:lnTo>
                  <a:pt x="2085257" y="1675194"/>
                </a:lnTo>
                <a:lnTo>
                  <a:pt x="2129150" y="1666584"/>
                </a:lnTo>
                <a:lnTo>
                  <a:pt x="2172525" y="1656064"/>
                </a:lnTo>
                <a:lnTo>
                  <a:pt x="2215320" y="1643664"/>
                </a:lnTo>
                <a:lnTo>
                  <a:pt x="2257473" y="1629415"/>
                </a:lnTo>
                <a:lnTo>
                  <a:pt x="2298922" y="1613347"/>
                </a:lnTo>
                <a:lnTo>
                  <a:pt x="2339606" y="1595490"/>
                </a:lnTo>
                <a:lnTo>
                  <a:pt x="2379462" y="1575875"/>
                </a:lnTo>
                <a:lnTo>
                  <a:pt x="2418431" y="1554532"/>
                </a:lnTo>
                <a:lnTo>
                  <a:pt x="2456448" y="1531491"/>
                </a:lnTo>
                <a:lnTo>
                  <a:pt x="2493454" y="1506783"/>
                </a:lnTo>
                <a:lnTo>
                  <a:pt x="2529385" y="1480438"/>
                </a:lnTo>
                <a:lnTo>
                  <a:pt x="2564182" y="1452487"/>
                </a:lnTo>
                <a:lnTo>
                  <a:pt x="2597781" y="1422959"/>
                </a:lnTo>
                <a:lnTo>
                  <a:pt x="2630121" y="1391886"/>
                </a:lnTo>
                <a:lnTo>
                  <a:pt x="2661140" y="1359297"/>
                </a:lnTo>
                <a:lnTo>
                  <a:pt x="2690777" y="1325224"/>
                </a:lnTo>
                <a:lnTo>
                  <a:pt x="2718971" y="1289695"/>
                </a:lnTo>
                <a:lnTo>
                  <a:pt x="2745658" y="1252743"/>
                </a:lnTo>
                <a:lnTo>
                  <a:pt x="2770778" y="1214396"/>
                </a:lnTo>
                <a:lnTo>
                  <a:pt x="2794269" y="1174686"/>
                </a:lnTo>
                <a:lnTo>
                  <a:pt x="2816069" y="1133642"/>
                </a:lnTo>
                <a:lnTo>
                  <a:pt x="2836118" y="1091293"/>
                </a:lnTo>
                <a:lnTo>
                  <a:pt x="2854350" y="1047677"/>
                </a:lnTo>
                <a:lnTo>
                  <a:pt x="2870708" y="1002816"/>
                </a:lnTo>
                <a:lnTo>
                  <a:pt x="3210295" y="0"/>
                </a:lnTo>
                <a:close/>
              </a:path>
            </a:pathLst>
          </a:custGeom>
          <a:solidFill>
            <a:srgbClr val="E9F5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B1ACEDC2-A023-C1AD-6B71-D440EF72BE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79" y="473353"/>
            <a:ext cx="2071166" cy="514894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3633043-65B2-C427-BDFC-0D11DE6A3D5B}"/>
              </a:ext>
            </a:extLst>
          </p:cNvPr>
          <p:cNvSpPr txBox="1"/>
          <p:nvPr/>
        </p:nvSpPr>
        <p:spPr>
          <a:xfrm>
            <a:off x="175368" y="2205504"/>
            <a:ext cx="3355070" cy="15731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rgbClr val="EF7807"/>
              </a:buClr>
            </a:pPr>
            <a:r>
              <a:rPr lang="el-GR" sz="1400" dirty="0">
                <a:solidFill>
                  <a:srgbClr val="000000"/>
                </a:solidFill>
                <a:latin typeface="Segoe UI "/>
                <a:cs typeface="Segoe UI Semibold"/>
              </a:rPr>
              <a:t> </a:t>
            </a:r>
            <a:br>
              <a:rPr lang="el-GR" sz="1400" dirty="0">
                <a:solidFill>
                  <a:srgbClr val="000000"/>
                </a:solidFill>
                <a:latin typeface="Segoe UI"/>
                <a:cs typeface="Segoe UI"/>
              </a:rPr>
            </a:br>
            <a:r>
              <a:rPr lang="el-GR" sz="1400" dirty="0">
                <a:solidFill>
                  <a:srgbClr val="000000"/>
                </a:solidFill>
                <a:latin typeface="Segoe UI"/>
                <a:cs typeface="Segoe UI"/>
              </a:rPr>
              <a:t>Ανοίξτε την εφαρμογή</a:t>
            </a:r>
            <a:r>
              <a:rPr lang="en-US" sz="1400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l-GR" sz="1400" dirty="0">
                <a:solidFill>
                  <a:srgbClr val="000000"/>
                </a:solidFill>
                <a:latin typeface="Segoe UI"/>
                <a:cs typeface="Segoe UI"/>
              </a:rPr>
              <a:t> και επιλέξτε "</a:t>
            </a:r>
            <a:r>
              <a:rPr lang="el-GR" sz="1400" b="1" dirty="0">
                <a:solidFill>
                  <a:srgbClr val="000000"/>
                </a:solidFill>
                <a:latin typeface="Segoe UI"/>
                <a:cs typeface="Segoe UI"/>
              </a:rPr>
              <a:t>ΣΥΝΔΕΘΕΙΤΕ</a:t>
            </a:r>
            <a:r>
              <a:rPr lang="el-GR" sz="1400" dirty="0">
                <a:solidFill>
                  <a:srgbClr val="000000"/>
                </a:solidFill>
                <a:latin typeface="Segoe UI"/>
                <a:cs typeface="Segoe UI"/>
              </a:rPr>
              <a:t>"</a:t>
            </a:r>
          </a:p>
          <a:p>
            <a:pPr marL="356870" indent="-273050">
              <a:lnSpc>
                <a:spcPct val="150000"/>
              </a:lnSpc>
            </a:pPr>
            <a:endParaRPr lang="el-GR" sz="1400" dirty="0">
              <a:solidFill>
                <a:srgbClr val="000000"/>
              </a:solidFill>
              <a:latin typeface="Segoe UI "/>
              <a:cs typeface="Segoe UI" panose="020B0502040204020203" pitchFamily="34" charset="0"/>
            </a:endParaRPr>
          </a:p>
          <a:p>
            <a:pPr marL="12700" marR="5080" lvl="1">
              <a:spcBef>
                <a:spcPts val="100"/>
              </a:spcBef>
              <a:buClr>
                <a:schemeClr val="accent4"/>
              </a:buClr>
            </a:pPr>
            <a:endParaRPr lang="el-GR" sz="1400" b="1" dirty="0">
              <a:solidFill>
                <a:schemeClr val="bg2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>
              <a:lnSpc>
                <a:spcPct val="150000"/>
              </a:lnSpc>
              <a:buClr>
                <a:schemeClr val="accent4"/>
              </a:buClr>
            </a:pPr>
            <a:endParaRPr lang="en-US" sz="1400" dirty="0">
              <a:solidFill>
                <a:schemeClr val="bg2">
                  <a:lumMod val="25000"/>
                </a:schemeClr>
              </a:solidFill>
              <a:latin typeface="Segoe UI "/>
            </a:endParaRPr>
          </a:p>
        </p:txBody>
      </p:sp>
      <p:sp>
        <p:nvSpPr>
          <p:cNvPr id="116" name="object 30">
            <a:extLst>
              <a:ext uri="{FF2B5EF4-FFF2-40B4-BE49-F238E27FC236}">
                <a16:creationId xmlns:a16="http://schemas.microsoft.com/office/drawing/2014/main" id="{5A81D3C9-2ABF-FE18-C990-5E70A32A153E}"/>
              </a:ext>
            </a:extLst>
          </p:cNvPr>
          <p:cNvSpPr txBox="1"/>
          <p:nvPr/>
        </p:nvSpPr>
        <p:spPr>
          <a:xfrm>
            <a:off x="251861" y="1689889"/>
            <a:ext cx="3844699" cy="505255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>
            <a:defPPr>
              <a:defRPr lang="en-US"/>
            </a:defPPr>
            <a:lvl1pPr marL="12690" marR="5076" lvl="0" indent="0" defTabSz="456834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l-GR" sz="3200" dirty="0">
                <a:latin typeface="Segoe UI "/>
              </a:rPr>
              <a:t>Βήμα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C9FB0F-E810-10AD-945E-F0DDD9C38E1B}"/>
              </a:ext>
            </a:extLst>
          </p:cNvPr>
          <p:cNvSpPr txBox="1"/>
          <p:nvPr/>
        </p:nvSpPr>
        <p:spPr>
          <a:xfrm>
            <a:off x="5166434" y="1217367"/>
            <a:ext cx="683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>
                <a:solidFill>
                  <a:schemeClr val="bg1"/>
                </a:solidFill>
              </a:rPr>
              <a:t>Βήμα</a:t>
            </a:r>
            <a:r>
              <a:rPr lang="en-US" sz="9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72ECC1-863A-4294-0021-DEAE05998CB0}"/>
              </a:ext>
            </a:extLst>
          </p:cNvPr>
          <p:cNvSpPr txBox="1"/>
          <p:nvPr/>
        </p:nvSpPr>
        <p:spPr>
          <a:xfrm>
            <a:off x="477843" y="10166358"/>
            <a:ext cx="23993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>
                <a:solidFill>
                  <a:srgbClr val="47489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Euronet Merchant Services </a:t>
            </a:r>
            <a:r>
              <a:rPr lang="en-US" sz="1050" b="0">
                <a:solidFill>
                  <a:srgbClr val="EC611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Greece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7583EA-E0A3-9880-E703-B0139F7568B5}"/>
              </a:ext>
            </a:extLst>
          </p:cNvPr>
          <p:cNvSpPr txBox="1"/>
          <p:nvPr/>
        </p:nvSpPr>
        <p:spPr>
          <a:xfrm>
            <a:off x="75336" y="5848324"/>
            <a:ext cx="360802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1400" dirty="0">
                <a:latin typeface="Segoe UI"/>
                <a:cs typeface="Segoe UI"/>
              </a:rPr>
              <a:t>Πληκτρολογήστε το TID και ΑΦΜ της επιχείρησή σας στα αντίστοιχα πεδία </a:t>
            </a:r>
          </a:p>
          <a:p>
            <a:endParaRPr lang="el-GR" sz="1400" dirty="0">
              <a:latin typeface="Segoe UI"/>
              <a:cs typeface="Segoe UI"/>
            </a:endParaRPr>
          </a:p>
          <a:p>
            <a:r>
              <a:rPr lang="el-GR" sz="1400" dirty="0">
                <a:latin typeface="Segoe UI"/>
                <a:cs typeface="Segoe UI"/>
              </a:rPr>
              <a:t>Σημ.</a:t>
            </a:r>
            <a:r>
              <a:rPr lang="en-US" sz="1400" dirty="0">
                <a:latin typeface="Segoe UI"/>
                <a:cs typeface="Segoe UI"/>
              </a:rPr>
              <a:t>:</a:t>
            </a:r>
            <a:r>
              <a:rPr lang="el-GR" sz="1400" dirty="0">
                <a:latin typeface="Segoe UI"/>
                <a:cs typeface="Segoe UI"/>
              </a:rPr>
              <a:t> Ο κωδικός </a:t>
            </a:r>
            <a:r>
              <a:rPr lang="en-US" sz="1400" dirty="0">
                <a:latin typeface="Segoe UI"/>
                <a:cs typeface="Segoe UI"/>
              </a:rPr>
              <a:t>TID </a:t>
            </a:r>
            <a:r>
              <a:rPr lang="el-GR" sz="1400" dirty="0">
                <a:latin typeface="Segoe UI"/>
                <a:cs typeface="Segoe UI"/>
              </a:rPr>
              <a:t>εμφανίζεται επιλέγοντας το εικονίδιο ‘’</a:t>
            </a:r>
            <a:r>
              <a:rPr lang="el-GR" sz="1400" b="1" dirty="0">
                <a:latin typeface="Segoe UI"/>
                <a:cs typeface="Segoe UI"/>
              </a:rPr>
              <a:t>Ρυθμίσεις</a:t>
            </a:r>
            <a:r>
              <a:rPr lang="el-GR" sz="1400" dirty="0">
                <a:latin typeface="Segoe UI"/>
                <a:cs typeface="Segoe UI"/>
              </a:rPr>
              <a:t>’’ στην εφαρμογή </a:t>
            </a:r>
            <a:r>
              <a:rPr lang="en-US" sz="1400" dirty="0">
                <a:latin typeface="Segoe UI"/>
                <a:cs typeface="Segoe UI"/>
              </a:rPr>
              <a:t>epay soft pos </a:t>
            </a:r>
            <a:r>
              <a:rPr lang="el-GR" sz="1400" dirty="0">
                <a:latin typeface="Segoe UI"/>
                <a:cs typeface="Segoe UI"/>
              </a:rPr>
              <a:t>στο κινητό σας τηλέφωνο.</a:t>
            </a:r>
          </a:p>
          <a:p>
            <a:endParaRPr lang="el-GR" sz="1400" dirty="0">
              <a:latin typeface="Segoe UI"/>
              <a:cs typeface="Segoe UI"/>
            </a:endParaRPr>
          </a:p>
          <a:p>
            <a:r>
              <a:rPr lang="el-GR" sz="1400" dirty="0">
                <a:latin typeface="Segoe UI"/>
                <a:cs typeface="Segoe UI"/>
              </a:rPr>
              <a:t>Μαρκάρετε την επιλογή </a:t>
            </a:r>
            <a:r>
              <a:rPr lang="en-US" sz="1400" b="1" dirty="0">
                <a:latin typeface="Segoe UI"/>
                <a:cs typeface="Segoe UI"/>
              </a:rPr>
              <a:t>“</a:t>
            </a:r>
            <a:r>
              <a:rPr lang="el-GR" sz="1400" b="1" dirty="0">
                <a:latin typeface="Segoe UI"/>
                <a:cs typeface="Segoe UI"/>
              </a:rPr>
              <a:t>Αποθήκευση παραμέτρων σύνδεσης</a:t>
            </a:r>
            <a:r>
              <a:rPr lang="en-US" sz="1400" b="1" dirty="0">
                <a:latin typeface="Segoe UI"/>
                <a:cs typeface="Segoe UI"/>
              </a:rPr>
              <a:t>”</a:t>
            </a:r>
            <a:r>
              <a:rPr lang="en-US" sz="1400" dirty="0">
                <a:latin typeface="Segoe UI"/>
                <a:cs typeface="Segoe UI"/>
              </a:rPr>
              <a:t> </a:t>
            </a:r>
            <a:r>
              <a:rPr lang="el-GR" sz="1400" dirty="0">
                <a:latin typeface="Segoe UI"/>
                <a:cs typeface="Segoe UI"/>
              </a:rPr>
              <a:t>ώστε να αποθηκευτούν τα κριτήρια εισόδου για μελλοντική χρήση και ευκολία σύνδεσης </a:t>
            </a:r>
            <a:r>
              <a:rPr lang="el-GR" sz="1200" dirty="0">
                <a:latin typeface="Segoe UI"/>
                <a:cs typeface="Segoe UI"/>
              </a:rPr>
              <a:t>​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61EBD2A3-0790-1D18-7F97-B41E3F0BE859}"/>
              </a:ext>
            </a:extLst>
          </p:cNvPr>
          <p:cNvCxnSpPr>
            <a:cxnSpLocks/>
          </p:cNvCxnSpPr>
          <p:nvPr/>
        </p:nvCxnSpPr>
        <p:spPr>
          <a:xfrm>
            <a:off x="251861" y="2969469"/>
            <a:ext cx="5074519" cy="213191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347914F6-1354-5337-1442-4584E3626278}"/>
              </a:ext>
            </a:extLst>
          </p:cNvPr>
          <p:cNvCxnSpPr>
            <a:cxnSpLocks/>
          </p:cNvCxnSpPr>
          <p:nvPr/>
        </p:nvCxnSpPr>
        <p:spPr>
          <a:xfrm>
            <a:off x="208735" y="6409310"/>
            <a:ext cx="4957699" cy="3066723"/>
          </a:xfrm>
          <a:prstGeom prst="bentConnector3">
            <a:avLst>
              <a:gd name="adj1" fmla="val 671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2E1DC79-FFF2-60B6-1469-E33C61DA2A3E}"/>
              </a:ext>
            </a:extLst>
          </p:cNvPr>
          <p:cNvSpPr txBox="1"/>
          <p:nvPr/>
        </p:nvSpPr>
        <p:spPr>
          <a:xfrm>
            <a:off x="3176724" y="190543"/>
            <a:ext cx="4679274" cy="1213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4445" algn="ctr" defTabSz="456834">
              <a:spcBef>
                <a:spcPts val="100"/>
              </a:spcBef>
            </a:pPr>
            <a:r>
              <a:rPr lang="en-US" sz="2400" b="1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epay </a:t>
            </a:r>
            <a:r>
              <a:rPr lang="en-US" sz="2400" b="1" kern="0" dirty="0" err="1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SoftPOS</a:t>
            </a:r>
            <a:r>
              <a:rPr lang="en-US" sz="2400" b="1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 (Connector) </a:t>
            </a:r>
          </a:p>
          <a:p>
            <a:pPr marL="12065" marR="4445" algn="ctr" defTabSz="456834">
              <a:spcBef>
                <a:spcPts val="100"/>
              </a:spcBef>
            </a:pPr>
            <a:r>
              <a:rPr lang="en-US" sz="2400" b="1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 </a:t>
            </a:r>
            <a:r>
              <a:rPr lang="el-GR" sz="2400" b="1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στάδια διασύνδεσης  με πρωτόκολλο 1098 ΑΑΔΕ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A4DF1-E2AC-2806-1AB1-F1B61B602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245" y="6941008"/>
            <a:ext cx="1885674" cy="3352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E8728B-CBD5-C9D3-E9FC-86FBCE74E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245" y="2566356"/>
            <a:ext cx="1885674" cy="33523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99116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>
            <a:extLst>
              <a:ext uri="{FF2B5EF4-FFF2-40B4-BE49-F238E27FC236}">
                <a16:creationId xmlns:a16="http://schemas.microsoft.com/office/drawing/2014/main" id="{B453430E-1FAE-44A4-2803-FB6919887BE1}"/>
              </a:ext>
            </a:extLst>
          </p:cNvPr>
          <p:cNvSpPr/>
          <p:nvPr/>
        </p:nvSpPr>
        <p:spPr>
          <a:xfrm>
            <a:off x="0" y="-1"/>
            <a:ext cx="3355070" cy="1766455"/>
          </a:xfrm>
          <a:custGeom>
            <a:avLst/>
            <a:gdLst/>
            <a:ahLst/>
            <a:cxnLst/>
            <a:rect l="l" t="t" r="r" b="b"/>
            <a:pathLst>
              <a:path w="3210560" h="1690370">
                <a:moveTo>
                  <a:pt x="3210295" y="0"/>
                </a:moveTo>
                <a:lnTo>
                  <a:pt x="0" y="0"/>
                </a:lnTo>
                <a:lnTo>
                  <a:pt x="5" y="1091296"/>
                </a:lnTo>
                <a:lnTo>
                  <a:pt x="47793" y="1109045"/>
                </a:lnTo>
                <a:lnTo>
                  <a:pt x="1585854" y="1635149"/>
                </a:lnTo>
                <a:lnTo>
                  <a:pt x="1631378" y="1649554"/>
                </a:lnTo>
                <a:lnTo>
                  <a:pt x="1677064" y="1661716"/>
                </a:lnTo>
                <a:lnTo>
                  <a:pt x="1722847" y="1671664"/>
                </a:lnTo>
                <a:lnTo>
                  <a:pt x="1768667" y="1679428"/>
                </a:lnTo>
                <a:lnTo>
                  <a:pt x="1814463" y="1685039"/>
                </a:lnTo>
                <a:lnTo>
                  <a:pt x="1860172" y="1688528"/>
                </a:lnTo>
                <a:lnTo>
                  <a:pt x="1905732" y="1689924"/>
                </a:lnTo>
                <a:lnTo>
                  <a:pt x="1951083" y="1689259"/>
                </a:lnTo>
                <a:lnTo>
                  <a:pt x="1996161" y="1686561"/>
                </a:lnTo>
                <a:lnTo>
                  <a:pt x="2040907" y="1681863"/>
                </a:lnTo>
                <a:lnTo>
                  <a:pt x="2085257" y="1675194"/>
                </a:lnTo>
                <a:lnTo>
                  <a:pt x="2129150" y="1666584"/>
                </a:lnTo>
                <a:lnTo>
                  <a:pt x="2172525" y="1656064"/>
                </a:lnTo>
                <a:lnTo>
                  <a:pt x="2215320" y="1643664"/>
                </a:lnTo>
                <a:lnTo>
                  <a:pt x="2257473" y="1629415"/>
                </a:lnTo>
                <a:lnTo>
                  <a:pt x="2298922" y="1613347"/>
                </a:lnTo>
                <a:lnTo>
                  <a:pt x="2339606" y="1595490"/>
                </a:lnTo>
                <a:lnTo>
                  <a:pt x="2379462" y="1575875"/>
                </a:lnTo>
                <a:lnTo>
                  <a:pt x="2418431" y="1554532"/>
                </a:lnTo>
                <a:lnTo>
                  <a:pt x="2456448" y="1531491"/>
                </a:lnTo>
                <a:lnTo>
                  <a:pt x="2493454" y="1506783"/>
                </a:lnTo>
                <a:lnTo>
                  <a:pt x="2529385" y="1480438"/>
                </a:lnTo>
                <a:lnTo>
                  <a:pt x="2564182" y="1452487"/>
                </a:lnTo>
                <a:lnTo>
                  <a:pt x="2597781" y="1422959"/>
                </a:lnTo>
                <a:lnTo>
                  <a:pt x="2630121" y="1391886"/>
                </a:lnTo>
                <a:lnTo>
                  <a:pt x="2661140" y="1359297"/>
                </a:lnTo>
                <a:lnTo>
                  <a:pt x="2690777" y="1325224"/>
                </a:lnTo>
                <a:lnTo>
                  <a:pt x="2718971" y="1289695"/>
                </a:lnTo>
                <a:lnTo>
                  <a:pt x="2745658" y="1252743"/>
                </a:lnTo>
                <a:lnTo>
                  <a:pt x="2770778" y="1214396"/>
                </a:lnTo>
                <a:lnTo>
                  <a:pt x="2794269" y="1174686"/>
                </a:lnTo>
                <a:lnTo>
                  <a:pt x="2816069" y="1133642"/>
                </a:lnTo>
                <a:lnTo>
                  <a:pt x="2836118" y="1091293"/>
                </a:lnTo>
                <a:lnTo>
                  <a:pt x="2854350" y="1047677"/>
                </a:lnTo>
                <a:lnTo>
                  <a:pt x="2870708" y="1002816"/>
                </a:lnTo>
                <a:lnTo>
                  <a:pt x="3210295" y="0"/>
                </a:lnTo>
                <a:close/>
              </a:path>
            </a:pathLst>
          </a:custGeom>
          <a:solidFill>
            <a:srgbClr val="E9F5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B1ACEDC2-A023-C1AD-6B71-D440EF72BE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79" y="473353"/>
            <a:ext cx="2071166" cy="51489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7C9FB0F-E810-10AD-945E-F0DDD9C38E1B}"/>
              </a:ext>
            </a:extLst>
          </p:cNvPr>
          <p:cNvSpPr txBox="1"/>
          <p:nvPr/>
        </p:nvSpPr>
        <p:spPr>
          <a:xfrm>
            <a:off x="5166434" y="1217367"/>
            <a:ext cx="683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>
                <a:solidFill>
                  <a:schemeClr val="bg1"/>
                </a:solidFill>
              </a:rPr>
              <a:t>Βήμα</a:t>
            </a:r>
            <a:r>
              <a:rPr lang="en-US" sz="900" b="1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F75079-86F5-0D2F-AFEE-08941001FAB8}"/>
              </a:ext>
            </a:extLst>
          </p:cNvPr>
          <p:cNvSpPr txBox="1"/>
          <p:nvPr/>
        </p:nvSpPr>
        <p:spPr>
          <a:xfrm>
            <a:off x="477843" y="10166358"/>
            <a:ext cx="23993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>
                <a:solidFill>
                  <a:srgbClr val="47489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Euronet Merchant Services </a:t>
            </a:r>
            <a:r>
              <a:rPr lang="en-US" sz="1050" b="0">
                <a:solidFill>
                  <a:srgbClr val="EC611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Greece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05795DA-5CD5-9619-0524-A2C0BC6695DD}"/>
              </a:ext>
            </a:extLst>
          </p:cNvPr>
          <p:cNvSpPr txBox="1"/>
          <p:nvPr/>
        </p:nvSpPr>
        <p:spPr>
          <a:xfrm>
            <a:off x="5137859" y="1160217"/>
            <a:ext cx="683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>
                <a:solidFill>
                  <a:schemeClr val="bg1"/>
                </a:solidFill>
              </a:rPr>
              <a:t>Βήμα</a:t>
            </a:r>
            <a:r>
              <a:rPr lang="en-US" sz="900" b="1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3EF6E5-BC65-CE8B-477B-F00ADA7927E4}"/>
              </a:ext>
            </a:extLst>
          </p:cNvPr>
          <p:cNvSpPr txBox="1"/>
          <p:nvPr/>
        </p:nvSpPr>
        <p:spPr>
          <a:xfrm>
            <a:off x="82857" y="1784419"/>
            <a:ext cx="4365979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690" marR="5076" defTabSz="456834">
              <a:spcBef>
                <a:spcPts val="100"/>
              </a:spcBef>
              <a:defRPr/>
            </a:pPr>
            <a:r>
              <a:rPr lang="el-GR" sz="3200" b="1" dirty="0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Segoe UI "/>
                <a:cs typeface="Segoe UI" panose="020B0502040204020203" pitchFamily="34" charset="0"/>
              </a:rPr>
              <a:t>Βήμα 3</a:t>
            </a:r>
          </a:p>
          <a:p>
            <a:pPr defTabSz="914400">
              <a:defRPr/>
            </a:pPr>
            <a:endParaRPr lang="en-US" sz="1000" dirty="0">
              <a:solidFill>
                <a:srgbClr val="000000"/>
              </a:solidFill>
              <a:latin typeface="Segoe UI"/>
              <a:cs typeface="Segoe UI"/>
            </a:endParaRPr>
          </a:p>
          <a:p>
            <a:pPr defTabSz="914400">
              <a:defRPr/>
            </a:pPr>
            <a:r>
              <a:rPr lang="el-GR" sz="1400" dirty="0">
                <a:solidFill>
                  <a:srgbClr val="000000"/>
                </a:solidFill>
                <a:latin typeface="Segoe UI"/>
                <a:cs typeface="Segoe UI"/>
              </a:rPr>
              <a:t>Πατήστε την επιλογή "</a:t>
            </a:r>
            <a:r>
              <a:rPr lang="el-GR" sz="1400" b="1" dirty="0">
                <a:solidFill>
                  <a:srgbClr val="FF0000"/>
                </a:solidFill>
                <a:latin typeface="Segoe UI"/>
                <a:cs typeface="Segoe UI"/>
              </a:rPr>
              <a:t>Η ΣΥΣΚΕΥΗ ΔΕΝ ΕΙΝΑΙ ΣΥΝΔΕΔΕΜΕΝΗ ΜΕ ECR</a:t>
            </a:r>
            <a:r>
              <a:rPr lang="el-GR" sz="1400" dirty="0">
                <a:solidFill>
                  <a:srgbClr val="000000"/>
                </a:solidFill>
                <a:latin typeface="Segoe UI"/>
                <a:cs typeface="Segoe UI"/>
              </a:rPr>
              <a:t>"</a:t>
            </a:r>
            <a:endParaRPr lang="en-US" sz="1400" dirty="0">
              <a:solidFill>
                <a:srgbClr val="000000"/>
              </a:solidFill>
              <a:latin typeface="Segoe UI"/>
              <a:cs typeface="Segoe UI"/>
            </a:endParaRPr>
          </a:p>
          <a:p>
            <a:pPr defTabSz="914400">
              <a:defRPr/>
            </a:pPr>
            <a:endParaRPr lang="en-US" sz="1400" b="1" dirty="0">
              <a:solidFill>
                <a:srgbClr val="F2F2F2"/>
              </a:solidFill>
              <a:latin typeface="Segoe UI "/>
              <a:cs typeface="Segoe UI Semibold" panose="020B07020402040202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2FBFC9-7B40-294E-7682-56DC3E343740}"/>
              </a:ext>
            </a:extLst>
          </p:cNvPr>
          <p:cNvSpPr txBox="1"/>
          <p:nvPr/>
        </p:nvSpPr>
        <p:spPr>
          <a:xfrm>
            <a:off x="5137859" y="1196555"/>
            <a:ext cx="683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>
                <a:solidFill>
                  <a:schemeClr val="bg1"/>
                </a:solidFill>
              </a:rPr>
              <a:t>Βήμα</a:t>
            </a:r>
            <a:r>
              <a:rPr lang="en-US" sz="9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BC3C61-84BC-A0B8-9A11-7765C7148348}"/>
              </a:ext>
            </a:extLst>
          </p:cNvPr>
          <p:cNvSpPr txBox="1"/>
          <p:nvPr/>
        </p:nvSpPr>
        <p:spPr>
          <a:xfrm>
            <a:off x="214551" y="5980817"/>
            <a:ext cx="532534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1400" dirty="0">
                <a:latin typeface="Segoe UI"/>
              </a:rPr>
              <a:t>Στο κάτω μέρος της οθόνης θα εμφανιστεί το μήνυμα</a:t>
            </a:r>
            <a:endParaRPr lang="en-US" sz="1400" dirty="0">
              <a:latin typeface="Segoe UI"/>
            </a:endParaRPr>
          </a:p>
          <a:p>
            <a:r>
              <a:rPr lang="el-GR" sz="1400" dirty="0">
                <a:latin typeface="Segoe UI"/>
              </a:rPr>
              <a:t> "</a:t>
            </a:r>
            <a:r>
              <a:rPr lang="el-GR" sz="1400" b="1" dirty="0">
                <a:latin typeface="Segoe UI"/>
              </a:rPr>
              <a:t>Η ΣΥΣΚΕΥΗ ΕΊΝΑΙ ΣΥΝΔΕΔΕΜΕΝΗ ΜΕ ΕCR</a:t>
            </a:r>
            <a:r>
              <a:rPr lang="el-GR" sz="1400" dirty="0">
                <a:latin typeface="Segoe UI"/>
              </a:rPr>
              <a:t>" </a:t>
            </a:r>
            <a:r>
              <a:rPr lang="en-US" sz="1400" dirty="0">
                <a:latin typeface="Segoe UI"/>
                <a:cs typeface="Segoe UI"/>
              </a:rPr>
              <a:t>​</a:t>
            </a:r>
            <a:endParaRPr lang="en-US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0035D5-B621-A733-FDD3-C5944E7B2977}"/>
              </a:ext>
            </a:extLst>
          </p:cNvPr>
          <p:cNvSpPr txBox="1"/>
          <p:nvPr/>
        </p:nvSpPr>
        <p:spPr>
          <a:xfrm>
            <a:off x="82857" y="7608143"/>
            <a:ext cx="377952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1400" dirty="0">
                <a:latin typeface="Segoe UI"/>
              </a:rPr>
              <a:t>Ο τεχνικός του ΦΗΜ πρέπει να ξεκινήσει τη διαδικασία διασύνδεσης της ταμειακής μέσω του </a:t>
            </a:r>
            <a:r>
              <a:rPr lang="el-GR" sz="1400" dirty="0" err="1">
                <a:latin typeface="Segoe UI"/>
              </a:rPr>
              <a:t>middleware</a:t>
            </a:r>
            <a:r>
              <a:rPr lang="el-GR" sz="1400" dirty="0">
                <a:latin typeface="Segoe UI"/>
              </a:rPr>
              <a:t> </a:t>
            </a:r>
            <a:r>
              <a:rPr lang="en-US" sz="1400" dirty="0">
                <a:latin typeface="Segoe UI"/>
                <a:cs typeface="Segoe UI"/>
              </a:rPr>
              <a:t>​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FA224-8973-A14A-0276-84DF65C81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37"/>
          <a:stretch/>
        </p:blipFill>
        <p:spPr>
          <a:xfrm>
            <a:off x="5457682" y="2147198"/>
            <a:ext cx="1762882" cy="3755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A9A7CE-2FE9-819D-9FA6-5B3DA82450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83"/>
          <a:stretch/>
        </p:blipFill>
        <p:spPr>
          <a:xfrm>
            <a:off x="5539900" y="6647329"/>
            <a:ext cx="1712316" cy="36459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85D5C806-069B-C706-72DF-C9CB8E5F3308}"/>
              </a:ext>
            </a:extLst>
          </p:cNvPr>
          <p:cNvCxnSpPr>
            <a:cxnSpLocks/>
          </p:cNvCxnSpPr>
          <p:nvPr/>
        </p:nvCxnSpPr>
        <p:spPr>
          <a:xfrm>
            <a:off x="82857" y="2975751"/>
            <a:ext cx="5159633" cy="1826471"/>
          </a:xfrm>
          <a:prstGeom prst="bentConnector3">
            <a:avLst>
              <a:gd name="adj1" fmla="val 844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BF4AE119-0BDB-ABBA-A3F0-FAF463CC63A8}"/>
              </a:ext>
            </a:extLst>
          </p:cNvPr>
          <p:cNvCxnSpPr>
            <a:cxnSpLocks/>
          </p:cNvCxnSpPr>
          <p:nvPr/>
        </p:nvCxnSpPr>
        <p:spPr>
          <a:xfrm>
            <a:off x="215546" y="6615126"/>
            <a:ext cx="5264127" cy="2106287"/>
          </a:xfrm>
          <a:prstGeom prst="bentConnector3">
            <a:avLst>
              <a:gd name="adj1" fmla="val 8114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6D03B26-DC18-BA9B-5DF6-AE54C77A7A77}"/>
              </a:ext>
            </a:extLst>
          </p:cNvPr>
          <p:cNvSpPr txBox="1"/>
          <p:nvPr/>
        </p:nvSpPr>
        <p:spPr>
          <a:xfrm>
            <a:off x="2946400" y="124782"/>
            <a:ext cx="4610100" cy="1213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4445" lvl="0" indent="0" algn="r" defTabSz="45683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entury Gothic"/>
                <a:ea typeface="+mn-ea"/>
                <a:cs typeface="Segoe UI"/>
              </a:rPr>
              <a:t>epay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entury Gothic"/>
                <a:ea typeface="+mn-ea"/>
                <a:cs typeface="Segoe UI"/>
              </a:rPr>
              <a:t>SoftPOS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entury Gothic"/>
                <a:ea typeface="+mn-ea"/>
                <a:cs typeface="Segoe UI"/>
              </a:rPr>
              <a:t> (Connector) </a:t>
            </a:r>
          </a:p>
          <a:p>
            <a:pPr marL="12065" marR="4445" lvl="0" indent="0" algn="r" defTabSz="45683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entury Gothic"/>
                <a:ea typeface="+mn-ea"/>
                <a:cs typeface="Segoe UI"/>
              </a:rPr>
              <a:t>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entury Gothic"/>
                <a:ea typeface="+mn-ea"/>
                <a:cs typeface="Segoe UI"/>
              </a:rPr>
              <a:t>στάδια διασύνδεσης </a:t>
            </a:r>
            <a:r>
              <a:rPr lang="el-GR" sz="2400" b="1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με πρωτόκολλο 1098 ΑΑΔΕ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570B8"/>
                  </a:gs>
                  <a:gs pos="100000">
                    <a:srgbClr val="0B3D91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entury Gothic"/>
              <a:ea typeface="+mn-ea"/>
              <a:cs typeface="Segoe U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8EFD90-CB19-E541-AF0A-A8A6DEC925C3}"/>
              </a:ext>
            </a:extLst>
          </p:cNvPr>
          <p:cNvSpPr txBox="1"/>
          <p:nvPr/>
        </p:nvSpPr>
        <p:spPr>
          <a:xfrm>
            <a:off x="171063" y="8517700"/>
            <a:ext cx="377952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effectLst/>
                <a:latin typeface="Segoe UI "/>
                <a:ea typeface="Calibri" panose="020F0502020204030204" pitchFamily="34" charset="0"/>
              </a:rPr>
              <a:t>Middleware details </a:t>
            </a:r>
            <a:r>
              <a:rPr lang="en-US" sz="1200" b="1" dirty="0">
                <a:latin typeface="Segoe UI "/>
                <a:ea typeface="Calibri" panose="020F0502020204030204" pitchFamily="34" charset="0"/>
              </a:rPr>
              <a:t>: </a:t>
            </a:r>
            <a:r>
              <a:rPr lang="el-GR" sz="1200" dirty="0">
                <a:effectLst/>
                <a:latin typeface="Segoe UI "/>
                <a:ea typeface="Calibri" panose="020F0502020204030204" pitchFamily="34" charset="0"/>
              </a:rPr>
              <a:t>Πριν την εκκίνηση της διαδικασίας στον ΦΗΜ πρέπει μέσα από το μενού του ΦΗΜ να εισάγετε τις ακόλουθες πληροφορίες:</a:t>
            </a:r>
            <a:endParaRPr lang="en-US" sz="1200" dirty="0">
              <a:effectLst/>
              <a:latin typeface="Segoe UI 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200" dirty="0">
                <a:effectLst/>
                <a:latin typeface="Segoe UI "/>
                <a:ea typeface="Times New Roman" panose="02020603050405020304" pitchFamily="18" charset="0"/>
              </a:rPr>
              <a:t>Τη διεύθυνση IP του </a:t>
            </a:r>
            <a:r>
              <a:rPr lang="en-US" sz="1200" dirty="0">
                <a:effectLst/>
                <a:latin typeface="Segoe UI "/>
                <a:ea typeface="Times New Roman" panose="02020603050405020304" pitchFamily="18" charset="0"/>
              </a:rPr>
              <a:t>Middleware</a:t>
            </a:r>
            <a:r>
              <a:rPr lang="el-GR" sz="1200" dirty="0">
                <a:effectLst/>
                <a:latin typeface="Segoe UI "/>
                <a:ea typeface="Times New Roman" panose="02020603050405020304" pitchFamily="18" charset="0"/>
              </a:rPr>
              <a:t> (51.138.96.24)</a:t>
            </a:r>
            <a:endParaRPr lang="en-US" sz="1200" dirty="0">
              <a:effectLst/>
              <a:latin typeface="Segoe UI 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200" dirty="0">
                <a:effectLst/>
                <a:latin typeface="Segoe UI "/>
                <a:ea typeface="Times New Roman" panose="02020603050405020304" pitchFamily="18" charset="0"/>
              </a:rPr>
              <a:t>Την</a:t>
            </a:r>
            <a:r>
              <a:rPr lang="en-US" sz="1200" dirty="0">
                <a:effectLst/>
                <a:latin typeface="Segoe UI "/>
                <a:ea typeface="Times New Roman" panose="02020603050405020304" pitchFamily="18" charset="0"/>
              </a:rPr>
              <a:t> IP port </a:t>
            </a:r>
            <a:r>
              <a:rPr lang="el-GR" sz="1200" dirty="0">
                <a:effectLst/>
                <a:latin typeface="Segoe UI "/>
                <a:ea typeface="Times New Roman" panose="02020603050405020304" pitchFamily="18" charset="0"/>
              </a:rPr>
              <a:t>του</a:t>
            </a:r>
            <a:r>
              <a:rPr lang="en-US" sz="1200" dirty="0">
                <a:effectLst/>
                <a:latin typeface="Segoe UI "/>
                <a:ea typeface="Times New Roman" panose="02020603050405020304" pitchFamily="18" charset="0"/>
              </a:rPr>
              <a:t> middleware (11000)</a:t>
            </a:r>
            <a:endParaRPr lang="en-US" sz="1200" dirty="0">
              <a:effectLst/>
              <a:latin typeface="Segoe UI 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200" dirty="0">
                <a:effectLst/>
                <a:latin typeface="Segoe UI "/>
                <a:ea typeface="Times New Roman" panose="02020603050405020304" pitchFamily="18" charset="0"/>
              </a:rPr>
              <a:t>Το </a:t>
            </a:r>
            <a:r>
              <a:rPr lang="en-US" sz="1200" dirty="0">
                <a:effectLst/>
                <a:latin typeface="Segoe UI "/>
                <a:ea typeface="Times New Roman" panose="02020603050405020304" pitchFamily="18" charset="0"/>
              </a:rPr>
              <a:t>acquirer</a:t>
            </a:r>
            <a:r>
              <a:rPr lang="el-GR" sz="1200" dirty="0">
                <a:effectLst/>
                <a:latin typeface="Segoe UI "/>
                <a:ea typeface="Times New Roman" panose="02020603050405020304" pitchFamily="18" charset="0"/>
              </a:rPr>
              <a:t> ID (103)</a:t>
            </a:r>
            <a:endParaRPr lang="en-US" sz="1200" dirty="0">
              <a:effectLst/>
              <a:latin typeface="Segoe UI 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200" dirty="0">
                <a:effectLst/>
                <a:latin typeface="Segoe UI "/>
                <a:ea typeface="Times New Roman" panose="02020603050405020304" pitchFamily="18" charset="0"/>
              </a:rPr>
              <a:t>Το TID του τερματικού</a:t>
            </a:r>
            <a:endParaRPr lang="en-US" sz="1200" dirty="0">
              <a:effectLst/>
              <a:latin typeface="Segoe UI "/>
              <a:ea typeface="Calibri" panose="020F0502020204030204" pitchFamily="34" charset="0"/>
            </a:endParaRPr>
          </a:p>
          <a:p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1471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>
            <a:extLst>
              <a:ext uri="{FF2B5EF4-FFF2-40B4-BE49-F238E27FC236}">
                <a16:creationId xmlns:a16="http://schemas.microsoft.com/office/drawing/2014/main" id="{B453430E-1FAE-44A4-2803-FB6919887BE1}"/>
              </a:ext>
            </a:extLst>
          </p:cNvPr>
          <p:cNvSpPr/>
          <p:nvPr/>
        </p:nvSpPr>
        <p:spPr>
          <a:xfrm>
            <a:off x="0" y="-1"/>
            <a:ext cx="3355070" cy="1766455"/>
          </a:xfrm>
          <a:custGeom>
            <a:avLst/>
            <a:gdLst/>
            <a:ahLst/>
            <a:cxnLst/>
            <a:rect l="l" t="t" r="r" b="b"/>
            <a:pathLst>
              <a:path w="3210560" h="1690370">
                <a:moveTo>
                  <a:pt x="3210295" y="0"/>
                </a:moveTo>
                <a:lnTo>
                  <a:pt x="0" y="0"/>
                </a:lnTo>
                <a:lnTo>
                  <a:pt x="5" y="1091296"/>
                </a:lnTo>
                <a:lnTo>
                  <a:pt x="47793" y="1109045"/>
                </a:lnTo>
                <a:lnTo>
                  <a:pt x="1585854" y="1635149"/>
                </a:lnTo>
                <a:lnTo>
                  <a:pt x="1631378" y="1649554"/>
                </a:lnTo>
                <a:lnTo>
                  <a:pt x="1677064" y="1661716"/>
                </a:lnTo>
                <a:lnTo>
                  <a:pt x="1722847" y="1671664"/>
                </a:lnTo>
                <a:lnTo>
                  <a:pt x="1768667" y="1679428"/>
                </a:lnTo>
                <a:lnTo>
                  <a:pt x="1814463" y="1685039"/>
                </a:lnTo>
                <a:lnTo>
                  <a:pt x="1860172" y="1688528"/>
                </a:lnTo>
                <a:lnTo>
                  <a:pt x="1905732" y="1689924"/>
                </a:lnTo>
                <a:lnTo>
                  <a:pt x="1951083" y="1689259"/>
                </a:lnTo>
                <a:lnTo>
                  <a:pt x="1996161" y="1686561"/>
                </a:lnTo>
                <a:lnTo>
                  <a:pt x="2040907" y="1681863"/>
                </a:lnTo>
                <a:lnTo>
                  <a:pt x="2085257" y="1675194"/>
                </a:lnTo>
                <a:lnTo>
                  <a:pt x="2129150" y="1666584"/>
                </a:lnTo>
                <a:lnTo>
                  <a:pt x="2172525" y="1656064"/>
                </a:lnTo>
                <a:lnTo>
                  <a:pt x="2215320" y="1643664"/>
                </a:lnTo>
                <a:lnTo>
                  <a:pt x="2257473" y="1629415"/>
                </a:lnTo>
                <a:lnTo>
                  <a:pt x="2298922" y="1613347"/>
                </a:lnTo>
                <a:lnTo>
                  <a:pt x="2339606" y="1595490"/>
                </a:lnTo>
                <a:lnTo>
                  <a:pt x="2379462" y="1575875"/>
                </a:lnTo>
                <a:lnTo>
                  <a:pt x="2418431" y="1554532"/>
                </a:lnTo>
                <a:lnTo>
                  <a:pt x="2456448" y="1531491"/>
                </a:lnTo>
                <a:lnTo>
                  <a:pt x="2493454" y="1506783"/>
                </a:lnTo>
                <a:lnTo>
                  <a:pt x="2529385" y="1480438"/>
                </a:lnTo>
                <a:lnTo>
                  <a:pt x="2564182" y="1452487"/>
                </a:lnTo>
                <a:lnTo>
                  <a:pt x="2597781" y="1422959"/>
                </a:lnTo>
                <a:lnTo>
                  <a:pt x="2630121" y="1391886"/>
                </a:lnTo>
                <a:lnTo>
                  <a:pt x="2661140" y="1359297"/>
                </a:lnTo>
                <a:lnTo>
                  <a:pt x="2690777" y="1325224"/>
                </a:lnTo>
                <a:lnTo>
                  <a:pt x="2718971" y="1289695"/>
                </a:lnTo>
                <a:lnTo>
                  <a:pt x="2745658" y="1252743"/>
                </a:lnTo>
                <a:lnTo>
                  <a:pt x="2770778" y="1214396"/>
                </a:lnTo>
                <a:lnTo>
                  <a:pt x="2794269" y="1174686"/>
                </a:lnTo>
                <a:lnTo>
                  <a:pt x="2816069" y="1133642"/>
                </a:lnTo>
                <a:lnTo>
                  <a:pt x="2836118" y="1091293"/>
                </a:lnTo>
                <a:lnTo>
                  <a:pt x="2854350" y="1047677"/>
                </a:lnTo>
                <a:lnTo>
                  <a:pt x="2870708" y="1002816"/>
                </a:lnTo>
                <a:lnTo>
                  <a:pt x="3210295" y="0"/>
                </a:lnTo>
                <a:close/>
              </a:path>
            </a:pathLst>
          </a:custGeom>
          <a:solidFill>
            <a:srgbClr val="E9F5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B1ACEDC2-A023-C1AD-6B71-D440EF72BE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79" y="473353"/>
            <a:ext cx="2071166" cy="51489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7C9FB0F-E810-10AD-945E-F0DDD9C38E1B}"/>
              </a:ext>
            </a:extLst>
          </p:cNvPr>
          <p:cNvSpPr txBox="1"/>
          <p:nvPr/>
        </p:nvSpPr>
        <p:spPr>
          <a:xfrm>
            <a:off x="5166434" y="1217367"/>
            <a:ext cx="683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>
                <a:solidFill>
                  <a:schemeClr val="bg1"/>
                </a:solidFill>
              </a:rPr>
              <a:t>Βήμα</a:t>
            </a:r>
            <a:r>
              <a:rPr lang="en-US" sz="900" b="1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F75079-86F5-0D2F-AFEE-08941001FAB8}"/>
              </a:ext>
            </a:extLst>
          </p:cNvPr>
          <p:cNvSpPr txBox="1"/>
          <p:nvPr/>
        </p:nvSpPr>
        <p:spPr>
          <a:xfrm>
            <a:off x="477843" y="10166358"/>
            <a:ext cx="23993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>
                <a:solidFill>
                  <a:srgbClr val="47489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Euronet Merchant Services </a:t>
            </a:r>
            <a:r>
              <a:rPr lang="en-US" sz="1050" b="0">
                <a:solidFill>
                  <a:srgbClr val="EC611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Greece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05795DA-5CD5-9619-0524-A2C0BC6695DD}"/>
              </a:ext>
            </a:extLst>
          </p:cNvPr>
          <p:cNvSpPr txBox="1"/>
          <p:nvPr/>
        </p:nvSpPr>
        <p:spPr>
          <a:xfrm>
            <a:off x="5137859" y="1160217"/>
            <a:ext cx="683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>
                <a:solidFill>
                  <a:schemeClr val="bg1"/>
                </a:solidFill>
              </a:rPr>
              <a:t>Βήμα</a:t>
            </a:r>
            <a:r>
              <a:rPr lang="en-US" sz="900" b="1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2FBFC9-7B40-294E-7682-56DC3E343740}"/>
              </a:ext>
            </a:extLst>
          </p:cNvPr>
          <p:cNvSpPr txBox="1"/>
          <p:nvPr/>
        </p:nvSpPr>
        <p:spPr>
          <a:xfrm>
            <a:off x="5137859" y="1196555"/>
            <a:ext cx="683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>
                <a:solidFill>
                  <a:schemeClr val="bg1"/>
                </a:solidFill>
              </a:rPr>
              <a:t>Βήμα</a:t>
            </a:r>
            <a:r>
              <a:rPr lang="en-US" sz="9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0DE196-49A4-81C2-D31A-C000906A3AB8}"/>
              </a:ext>
            </a:extLst>
          </p:cNvPr>
          <p:cNvSpPr txBox="1"/>
          <p:nvPr/>
        </p:nvSpPr>
        <p:spPr>
          <a:xfrm>
            <a:off x="89685" y="2966671"/>
            <a:ext cx="4698943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l-GR" dirty="0">
              <a:latin typeface="Calibri" panose="020F0502020204030204"/>
              <a:cs typeface="Calibri" panose="020F0502020204030204"/>
            </a:endParaRPr>
          </a:p>
          <a:p>
            <a:endParaRPr lang="el-GR" dirty="0">
              <a:latin typeface="Calibri" panose="020F0502020204030204"/>
              <a:cs typeface="Calibri" panose="020F0502020204030204"/>
            </a:endParaRPr>
          </a:p>
          <a:p>
            <a:pPr algn="just"/>
            <a:r>
              <a:rPr lang="el-GR" sz="1400" dirty="0">
                <a:latin typeface="Segoe UI "/>
                <a:cs typeface="Calibri" panose="020F0502020204030204"/>
              </a:rPr>
              <a:t>Με την επιτυχημένη ολοκλήρωση της διαδικασίας διασύνδεσης του </a:t>
            </a:r>
            <a:r>
              <a:rPr lang="en-US" sz="1400" dirty="0">
                <a:latin typeface="Segoe UI "/>
                <a:cs typeface="Calibri" panose="020F0502020204030204"/>
              </a:rPr>
              <a:t>epay </a:t>
            </a:r>
            <a:r>
              <a:rPr lang="en-US" sz="1400" dirty="0" err="1">
                <a:latin typeface="Segoe UI "/>
                <a:cs typeface="Calibri" panose="020F0502020204030204"/>
              </a:rPr>
              <a:t>SoftPOS</a:t>
            </a:r>
            <a:r>
              <a:rPr lang="en-US" sz="1400" dirty="0">
                <a:latin typeface="Segoe UI "/>
                <a:cs typeface="Calibri" panose="020F0502020204030204"/>
              </a:rPr>
              <a:t> Connector </a:t>
            </a:r>
            <a:r>
              <a:rPr lang="el-GR" sz="1400" dirty="0">
                <a:latin typeface="Segoe UI "/>
                <a:cs typeface="Calibri" panose="020F0502020204030204"/>
              </a:rPr>
              <a:t>με την ΦΗΜ το παρακάτω μήνυμα θα εμφανιστεί στην οθόνη</a:t>
            </a:r>
            <a:endParaRPr lang="en-US" sz="1400" dirty="0">
              <a:latin typeface="Segoe UI "/>
              <a:cs typeface="Calibri" panose="020F0502020204030204"/>
            </a:endParaRPr>
          </a:p>
          <a:p>
            <a:r>
              <a:rPr lang="el-GR" sz="1000" dirty="0">
                <a:latin typeface="Segoe UI Semibold"/>
                <a:cs typeface="Segoe UI"/>
              </a:rPr>
              <a:t>​</a:t>
            </a:r>
          </a:p>
          <a:p>
            <a:r>
              <a:rPr lang="en-US" sz="1000" dirty="0">
                <a:latin typeface="Segoe UI Semibold"/>
                <a:cs typeface="Segoe UI"/>
              </a:rPr>
              <a:t>​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2FAD5DC0-369E-9CB1-2562-4D870798B689}"/>
              </a:ext>
            </a:extLst>
          </p:cNvPr>
          <p:cNvCxnSpPr>
            <a:cxnSpLocks/>
          </p:cNvCxnSpPr>
          <p:nvPr/>
        </p:nvCxnSpPr>
        <p:spPr>
          <a:xfrm>
            <a:off x="184321" y="4416721"/>
            <a:ext cx="5159633" cy="1826471"/>
          </a:xfrm>
          <a:prstGeom prst="bentConnector3">
            <a:avLst>
              <a:gd name="adj1" fmla="val 796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DBB00B5-3CF1-8D4E-2C76-4E7FDEE20F7D}"/>
              </a:ext>
            </a:extLst>
          </p:cNvPr>
          <p:cNvSpPr txBox="1"/>
          <p:nvPr/>
        </p:nvSpPr>
        <p:spPr>
          <a:xfrm>
            <a:off x="2946400" y="167348"/>
            <a:ext cx="4610100" cy="1490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4445" algn="ctr" defTabSz="456834">
              <a:spcBef>
                <a:spcPts val="100"/>
              </a:spcBef>
              <a:defRPr/>
            </a:pPr>
            <a:r>
              <a:rPr lang="en-US" sz="2400" b="1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epay </a:t>
            </a:r>
            <a:r>
              <a:rPr lang="en-US" sz="2400" b="1" kern="0" dirty="0" err="1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SoftPOS</a:t>
            </a:r>
            <a:r>
              <a:rPr lang="el-GR" sz="2400" b="1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 (</a:t>
            </a:r>
            <a:r>
              <a:rPr lang="en-US" sz="2400" b="1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Connector</a:t>
            </a:r>
            <a:r>
              <a:rPr lang="el-GR" sz="2400" b="1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) </a:t>
            </a:r>
          </a:p>
          <a:p>
            <a:pPr marL="12065" marR="4445" algn="ctr" defTabSz="456834">
              <a:spcBef>
                <a:spcPts val="100"/>
              </a:spcBef>
              <a:defRPr/>
            </a:pPr>
            <a:r>
              <a:rPr lang="el-GR" sz="2400" b="1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Ρυθμίσεις για διασύνδεση με πρωτόκολλο 1098 ΑΑΔΕ </a:t>
            </a:r>
          </a:p>
          <a:p>
            <a:pPr algn="r"/>
            <a:r>
              <a:rPr lang="el-GR" b="1" kern="0" dirty="0">
                <a:gradFill flip="none" rotWithShape="1">
                  <a:gsLst>
                    <a:gs pos="100000">
                      <a:srgbClr val="0B3D91"/>
                    </a:gs>
                    <a:gs pos="0">
                      <a:srgbClr val="1570B8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				</a:t>
            </a:r>
            <a:endParaRPr lang="en-US" dirty="0"/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585016AD-A704-67E1-9121-D779150AAC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"/>
          <a:stretch/>
        </p:blipFill>
        <p:spPr>
          <a:xfrm>
            <a:off x="5438590" y="4416721"/>
            <a:ext cx="1791832" cy="38718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0E82D-ED9B-D377-F20B-946E57140D44}"/>
              </a:ext>
            </a:extLst>
          </p:cNvPr>
          <p:cNvSpPr txBox="1"/>
          <p:nvPr/>
        </p:nvSpPr>
        <p:spPr>
          <a:xfrm>
            <a:off x="89685" y="3065085"/>
            <a:ext cx="3779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Segoe UI "/>
                <a:cs typeface="Calibri" panose="020F0502020204030204"/>
              </a:rPr>
              <a:t>Ολοκλήρωση </a:t>
            </a:r>
            <a:r>
              <a:rPr lang="en-US" sz="1600" b="1" dirty="0" err="1">
                <a:latin typeface="Segoe UI "/>
                <a:cs typeface="Calibri" panose="020F0502020204030204"/>
              </a:rPr>
              <a:t>δι</a:t>
            </a:r>
            <a:r>
              <a:rPr lang="en-US" sz="1600" b="1" dirty="0">
                <a:latin typeface="Segoe UI "/>
                <a:cs typeface="Calibri" panose="020F0502020204030204"/>
              </a:rPr>
              <a:t>ασύνδεσης</a:t>
            </a:r>
            <a:r>
              <a:rPr lang="en-US" sz="2000" b="1" dirty="0">
                <a:latin typeface="Segoe UI "/>
                <a:cs typeface="Segoe UI"/>
              </a:rPr>
              <a:t>​</a:t>
            </a:r>
            <a:endParaRPr lang="el-GR" sz="2000" b="1" dirty="0">
              <a:latin typeface="Segoe UI "/>
              <a:cs typeface="Segoe U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831E3-F2E0-4D38-B42D-F782BA03D27A}"/>
              </a:ext>
            </a:extLst>
          </p:cNvPr>
          <p:cNvSpPr txBox="1"/>
          <p:nvPr/>
        </p:nvSpPr>
        <p:spPr>
          <a:xfrm>
            <a:off x="89685" y="2162751"/>
            <a:ext cx="37799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0" marR="5076" defTabSz="456834">
              <a:spcBef>
                <a:spcPts val="100"/>
              </a:spcBef>
              <a:defRPr/>
            </a:pPr>
            <a:r>
              <a:rPr lang="el-GR" sz="3200" b="1" dirty="0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Segoe UI "/>
                <a:cs typeface="Segoe UI" panose="020B0502040204020203" pitchFamily="34" charset="0"/>
              </a:rPr>
              <a:t>Βήμα 4</a:t>
            </a:r>
          </a:p>
        </p:txBody>
      </p:sp>
    </p:spTree>
    <p:extLst>
      <p:ext uri="{BB962C8B-B14F-4D97-AF65-F5344CB8AC3E}">
        <p14:creationId xmlns:p14="http://schemas.microsoft.com/office/powerpoint/2010/main" val="415562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bject 3">
            <a:extLst>
              <a:ext uri="{FF2B5EF4-FFF2-40B4-BE49-F238E27FC236}">
                <a16:creationId xmlns:a16="http://schemas.microsoft.com/office/drawing/2014/main" id="{37CDC5C5-8458-8573-E465-C17CB1D0BF81}"/>
              </a:ext>
            </a:extLst>
          </p:cNvPr>
          <p:cNvGrpSpPr/>
          <p:nvPr/>
        </p:nvGrpSpPr>
        <p:grpSpPr>
          <a:xfrm>
            <a:off x="0" y="9274729"/>
            <a:ext cx="4216400" cy="1421502"/>
            <a:chOff x="376836" y="9728910"/>
            <a:chExt cx="4452620" cy="1501140"/>
          </a:xfrm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B665D18B-DDCE-1A42-D621-66F588A79EAD}"/>
                </a:ext>
              </a:extLst>
            </p:cNvPr>
            <p:cNvSpPr/>
            <p:nvPr/>
          </p:nvSpPr>
          <p:spPr>
            <a:xfrm>
              <a:off x="385199" y="9728910"/>
              <a:ext cx="4444365" cy="1492885"/>
            </a:xfrm>
            <a:custGeom>
              <a:avLst/>
              <a:gdLst/>
              <a:ahLst/>
              <a:cxnLst/>
              <a:rect l="l" t="t" r="r" b="b"/>
              <a:pathLst>
                <a:path w="4444365" h="1492884">
                  <a:moveTo>
                    <a:pt x="1202407" y="0"/>
                  </a:moveTo>
                  <a:lnTo>
                    <a:pt x="1154109" y="723"/>
                  </a:lnTo>
                  <a:lnTo>
                    <a:pt x="1105753" y="2480"/>
                  </a:lnTo>
                  <a:lnTo>
                    <a:pt x="1057369" y="5266"/>
                  </a:lnTo>
                  <a:lnTo>
                    <a:pt x="1008990" y="9077"/>
                  </a:lnTo>
                  <a:lnTo>
                    <a:pt x="960646" y="13908"/>
                  </a:lnTo>
                  <a:lnTo>
                    <a:pt x="912369" y="19753"/>
                  </a:lnTo>
                  <a:lnTo>
                    <a:pt x="864190" y="26608"/>
                  </a:lnTo>
                  <a:lnTo>
                    <a:pt x="816140" y="34468"/>
                  </a:lnTo>
                  <a:lnTo>
                    <a:pt x="768250" y="43329"/>
                  </a:lnTo>
                  <a:lnTo>
                    <a:pt x="720553" y="53186"/>
                  </a:lnTo>
                  <a:lnTo>
                    <a:pt x="673079" y="64033"/>
                  </a:lnTo>
                  <a:lnTo>
                    <a:pt x="625859" y="75866"/>
                  </a:lnTo>
                  <a:lnTo>
                    <a:pt x="578925" y="88681"/>
                  </a:lnTo>
                  <a:lnTo>
                    <a:pt x="532308" y="102472"/>
                  </a:lnTo>
                  <a:lnTo>
                    <a:pt x="486039" y="117235"/>
                  </a:lnTo>
                  <a:lnTo>
                    <a:pt x="440150" y="132965"/>
                  </a:lnTo>
                  <a:lnTo>
                    <a:pt x="394672" y="149657"/>
                  </a:lnTo>
                  <a:lnTo>
                    <a:pt x="349636" y="167307"/>
                  </a:lnTo>
                  <a:lnTo>
                    <a:pt x="305073" y="185909"/>
                  </a:lnTo>
                  <a:lnTo>
                    <a:pt x="261016" y="205459"/>
                  </a:lnTo>
                  <a:lnTo>
                    <a:pt x="217494" y="225952"/>
                  </a:lnTo>
                  <a:lnTo>
                    <a:pt x="174540" y="247383"/>
                  </a:lnTo>
                  <a:lnTo>
                    <a:pt x="132185" y="269748"/>
                  </a:lnTo>
                  <a:lnTo>
                    <a:pt x="90459" y="293041"/>
                  </a:lnTo>
                  <a:lnTo>
                    <a:pt x="49395" y="317258"/>
                  </a:lnTo>
                  <a:lnTo>
                    <a:pt x="9023" y="342395"/>
                  </a:lnTo>
                  <a:lnTo>
                    <a:pt x="0" y="348324"/>
                  </a:lnTo>
                  <a:lnTo>
                    <a:pt x="0" y="1492289"/>
                  </a:lnTo>
                  <a:lnTo>
                    <a:pt x="4443748" y="1492289"/>
                  </a:lnTo>
                  <a:lnTo>
                    <a:pt x="4414095" y="1468154"/>
                  </a:lnTo>
                  <a:lnTo>
                    <a:pt x="4376194" y="1439531"/>
                  </a:lnTo>
                  <a:lnTo>
                    <a:pt x="4336657" y="1411829"/>
                  </a:lnTo>
                  <a:lnTo>
                    <a:pt x="4295488" y="1385082"/>
                  </a:lnTo>
                  <a:lnTo>
                    <a:pt x="4252691" y="1359323"/>
                  </a:lnTo>
                  <a:lnTo>
                    <a:pt x="4208270" y="1334584"/>
                  </a:lnTo>
                  <a:lnTo>
                    <a:pt x="2107900" y="210026"/>
                  </a:lnTo>
                  <a:lnTo>
                    <a:pt x="2067342" y="189066"/>
                  </a:lnTo>
                  <a:lnTo>
                    <a:pt x="2026100" y="169236"/>
                  </a:lnTo>
                  <a:lnTo>
                    <a:pt x="1984206" y="150530"/>
                  </a:lnTo>
                  <a:lnTo>
                    <a:pt x="1941689" y="132945"/>
                  </a:lnTo>
                  <a:lnTo>
                    <a:pt x="1898582" y="116475"/>
                  </a:lnTo>
                  <a:lnTo>
                    <a:pt x="1854916" y="101115"/>
                  </a:lnTo>
                  <a:lnTo>
                    <a:pt x="1810722" y="86861"/>
                  </a:lnTo>
                  <a:lnTo>
                    <a:pt x="1766032" y="73708"/>
                  </a:lnTo>
                  <a:lnTo>
                    <a:pt x="1720876" y="61651"/>
                  </a:lnTo>
                  <a:lnTo>
                    <a:pt x="1675287" y="50685"/>
                  </a:lnTo>
                  <a:lnTo>
                    <a:pt x="1629294" y="40806"/>
                  </a:lnTo>
                  <a:lnTo>
                    <a:pt x="1582931" y="32009"/>
                  </a:lnTo>
                  <a:lnTo>
                    <a:pt x="1536227" y="24288"/>
                  </a:lnTo>
                  <a:lnTo>
                    <a:pt x="1489214" y="17640"/>
                  </a:lnTo>
                  <a:lnTo>
                    <a:pt x="1441924" y="12059"/>
                  </a:lnTo>
                  <a:lnTo>
                    <a:pt x="1394388" y="7541"/>
                  </a:lnTo>
                  <a:lnTo>
                    <a:pt x="1346637" y="4081"/>
                  </a:lnTo>
                  <a:lnTo>
                    <a:pt x="1298702" y="1674"/>
                  </a:lnTo>
                  <a:lnTo>
                    <a:pt x="1250615" y="315"/>
                  </a:lnTo>
                  <a:lnTo>
                    <a:pt x="1202407" y="0"/>
                  </a:lnTo>
                  <a:close/>
                </a:path>
              </a:pathLst>
            </a:custGeom>
            <a:solidFill>
              <a:srgbClr val="E9F5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A2F51B21-3AA9-FE1B-6625-E2A3A3FA3A72}"/>
                </a:ext>
              </a:extLst>
            </p:cNvPr>
            <p:cNvSpPr/>
            <p:nvPr/>
          </p:nvSpPr>
          <p:spPr>
            <a:xfrm>
              <a:off x="385199" y="9824345"/>
              <a:ext cx="3794125" cy="1397000"/>
            </a:xfrm>
            <a:custGeom>
              <a:avLst/>
              <a:gdLst/>
              <a:ahLst/>
              <a:cxnLst/>
              <a:rect l="l" t="t" r="r" b="b"/>
              <a:pathLst>
                <a:path w="3794125" h="1397000">
                  <a:moveTo>
                    <a:pt x="0" y="284953"/>
                  </a:moveTo>
                  <a:lnTo>
                    <a:pt x="61190" y="250255"/>
                  </a:lnTo>
                  <a:lnTo>
                    <a:pt x="104012" y="227830"/>
                  </a:lnTo>
                  <a:lnTo>
                    <a:pt x="147521" y="206411"/>
                  </a:lnTo>
                  <a:lnTo>
                    <a:pt x="191682" y="186003"/>
                  </a:lnTo>
                  <a:lnTo>
                    <a:pt x="236459" y="166616"/>
                  </a:lnTo>
                  <a:lnTo>
                    <a:pt x="281818" y="148255"/>
                  </a:lnTo>
                  <a:lnTo>
                    <a:pt x="327722" y="130928"/>
                  </a:lnTo>
                  <a:lnTo>
                    <a:pt x="374136" y="114642"/>
                  </a:lnTo>
                  <a:lnTo>
                    <a:pt x="421024" y="99404"/>
                  </a:lnTo>
                  <a:lnTo>
                    <a:pt x="468351" y="85222"/>
                  </a:lnTo>
                  <a:lnTo>
                    <a:pt x="516081" y="72103"/>
                  </a:lnTo>
                  <a:lnTo>
                    <a:pt x="564180" y="60054"/>
                  </a:lnTo>
                  <a:lnTo>
                    <a:pt x="612610" y="49082"/>
                  </a:lnTo>
                  <a:lnTo>
                    <a:pt x="661338" y="39195"/>
                  </a:lnTo>
                  <a:lnTo>
                    <a:pt x="710326" y="30399"/>
                  </a:lnTo>
                  <a:lnTo>
                    <a:pt x="759540" y="22702"/>
                  </a:lnTo>
                  <a:lnTo>
                    <a:pt x="808945" y="16111"/>
                  </a:lnTo>
                  <a:lnTo>
                    <a:pt x="858504" y="10633"/>
                  </a:lnTo>
                  <a:lnTo>
                    <a:pt x="908182" y="6276"/>
                  </a:lnTo>
                  <a:lnTo>
                    <a:pt x="957944" y="3047"/>
                  </a:lnTo>
                  <a:lnTo>
                    <a:pt x="1007754" y="952"/>
                  </a:lnTo>
                  <a:lnTo>
                    <a:pt x="1057577" y="0"/>
                  </a:lnTo>
                  <a:lnTo>
                    <a:pt x="1107376" y="196"/>
                  </a:lnTo>
                  <a:lnTo>
                    <a:pt x="1157117" y="1550"/>
                  </a:lnTo>
                  <a:lnTo>
                    <a:pt x="1206764" y="4066"/>
                  </a:lnTo>
                  <a:lnTo>
                    <a:pt x="1256282" y="7754"/>
                  </a:lnTo>
                  <a:lnTo>
                    <a:pt x="1305634" y="12620"/>
                  </a:lnTo>
                  <a:lnTo>
                    <a:pt x="1354786" y="18672"/>
                  </a:lnTo>
                  <a:lnTo>
                    <a:pt x="1403701" y="25916"/>
                  </a:lnTo>
                  <a:lnTo>
                    <a:pt x="1452345" y="34359"/>
                  </a:lnTo>
                  <a:lnTo>
                    <a:pt x="1500682" y="44010"/>
                  </a:lnTo>
                  <a:lnTo>
                    <a:pt x="1548676" y="54875"/>
                  </a:lnTo>
                  <a:lnTo>
                    <a:pt x="1596292" y="66961"/>
                  </a:lnTo>
                  <a:lnTo>
                    <a:pt x="1643494" y="80276"/>
                  </a:lnTo>
                  <a:lnTo>
                    <a:pt x="1690247" y="94826"/>
                  </a:lnTo>
                  <a:lnTo>
                    <a:pt x="1736515" y="110620"/>
                  </a:lnTo>
                  <a:lnTo>
                    <a:pt x="1782263" y="127664"/>
                  </a:lnTo>
                  <a:lnTo>
                    <a:pt x="1827455" y="145965"/>
                  </a:lnTo>
                  <a:lnTo>
                    <a:pt x="1872055" y="165531"/>
                  </a:lnTo>
                  <a:lnTo>
                    <a:pt x="3793928" y="1396855"/>
                  </a:lnTo>
                </a:path>
              </a:pathLst>
            </a:custGeom>
            <a:ln w="17161">
              <a:solidFill>
                <a:srgbClr val="69A5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2">
            <a:extLst>
              <a:ext uri="{FF2B5EF4-FFF2-40B4-BE49-F238E27FC236}">
                <a16:creationId xmlns:a16="http://schemas.microsoft.com/office/drawing/2014/main" id="{B453430E-1FAE-44A4-2803-FB6919887BE1}"/>
              </a:ext>
            </a:extLst>
          </p:cNvPr>
          <p:cNvSpPr/>
          <p:nvPr/>
        </p:nvSpPr>
        <p:spPr>
          <a:xfrm>
            <a:off x="0" y="-1"/>
            <a:ext cx="3355070" cy="1766455"/>
          </a:xfrm>
          <a:custGeom>
            <a:avLst/>
            <a:gdLst/>
            <a:ahLst/>
            <a:cxnLst/>
            <a:rect l="l" t="t" r="r" b="b"/>
            <a:pathLst>
              <a:path w="3210560" h="1690370">
                <a:moveTo>
                  <a:pt x="3210295" y="0"/>
                </a:moveTo>
                <a:lnTo>
                  <a:pt x="0" y="0"/>
                </a:lnTo>
                <a:lnTo>
                  <a:pt x="5" y="1091296"/>
                </a:lnTo>
                <a:lnTo>
                  <a:pt x="47793" y="1109045"/>
                </a:lnTo>
                <a:lnTo>
                  <a:pt x="1585854" y="1635149"/>
                </a:lnTo>
                <a:lnTo>
                  <a:pt x="1631378" y="1649554"/>
                </a:lnTo>
                <a:lnTo>
                  <a:pt x="1677064" y="1661716"/>
                </a:lnTo>
                <a:lnTo>
                  <a:pt x="1722847" y="1671664"/>
                </a:lnTo>
                <a:lnTo>
                  <a:pt x="1768667" y="1679428"/>
                </a:lnTo>
                <a:lnTo>
                  <a:pt x="1814463" y="1685039"/>
                </a:lnTo>
                <a:lnTo>
                  <a:pt x="1860172" y="1688528"/>
                </a:lnTo>
                <a:lnTo>
                  <a:pt x="1905732" y="1689924"/>
                </a:lnTo>
                <a:lnTo>
                  <a:pt x="1951083" y="1689259"/>
                </a:lnTo>
                <a:lnTo>
                  <a:pt x="1996161" y="1686561"/>
                </a:lnTo>
                <a:lnTo>
                  <a:pt x="2040907" y="1681863"/>
                </a:lnTo>
                <a:lnTo>
                  <a:pt x="2085257" y="1675194"/>
                </a:lnTo>
                <a:lnTo>
                  <a:pt x="2129150" y="1666584"/>
                </a:lnTo>
                <a:lnTo>
                  <a:pt x="2172525" y="1656064"/>
                </a:lnTo>
                <a:lnTo>
                  <a:pt x="2215320" y="1643664"/>
                </a:lnTo>
                <a:lnTo>
                  <a:pt x="2257473" y="1629415"/>
                </a:lnTo>
                <a:lnTo>
                  <a:pt x="2298922" y="1613347"/>
                </a:lnTo>
                <a:lnTo>
                  <a:pt x="2339606" y="1595490"/>
                </a:lnTo>
                <a:lnTo>
                  <a:pt x="2379462" y="1575875"/>
                </a:lnTo>
                <a:lnTo>
                  <a:pt x="2418431" y="1554532"/>
                </a:lnTo>
                <a:lnTo>
                  <a:pt x="2456448" y="1531491"/>
                </a:lnTo>
                <a:lnTo>
                  <a:pt x="2493454" y="1506783"/>
                </a:lnTo>
                <a:lnTo>
                  <a:pt x="2529385" y="1480438"/>
                </a:lnTo>
                <a:lnTo>
                  <a:pt x="2564182" y="1452487"/>
                </a:lnTo>
                <a:lnTo>
                  <a:pt x="2597781" y="1422959"/>
                </a:lnTo>
                <a:lnTo>
                  <a:pt x="2630121" y="1391886"/>
                </a:lnTo>
                <a:lnTo>
                  <a:pt x="2661140" y="1359297"/>
                </a:lnTo>
                <a:lnTo>
                  <a:pt x="2690777" y="1325224"/>
                </a:lnTo>
                <a:lnTo>
                  <a:pt x="2718971" y="1289695"/>
                </a:lnTo>
                <a:lnTo>
                  <a:pt x="2745658" y="1252743"/>
                </a:lnTo>
                <a:lnTo>
                  <a:pt x="2770778" y="1214396"/>
                </a:lnTo>
                <a:lnTo>
                  <a:pt x="2794269" y="1174686"/>
                </a:lnTo>
                <a:lnTo>
                  <a:pt x="2816069" y="1133642"/>
                </a:lnTo>
                <a:lnTo>
                  <a:pt x="2836118" y="1091293"/>
                </a:lnTo>
                <a:lnTo>
                  <a:pt x="2854350" y="1047677"/>
                </a:lnTo>
                <a:lnTo>
                  <a:pt x="2870708" y="1002816"/>
                </a:lnTo>
                <a:lnTo>
                  <a:pt x="3210295" y="0"/>
                </a:lnTo>
                <a:close/>
              </a:path>
            </a:pathLst>
          </a:custGeom>
          <a:solidFill>
            <a:srgbClr val="E9F5FC"/>
          </a:solidFill>
        </p:spPr>
        <p:txBody>
          <a:bodyPr wrap="square" lIns="0" tIns="0" rIns="0" bIns="0" rtlCol="0" anchor="t"/>
          <a:lstStyle/>
          <a:p>
            <a:endParaRPr/>
          </a:p>
        </p:txBody>
      </p:sp>
      <p:pic>
        <p:nvPicPr>
          <p:cNvPr id="20" name="Picture 19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B1ACEDC2-A023-C1AD-6B71-D440EF72BE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79" y="473353"/>
            <a:ext cx="2071166" cy="5148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8C2D09-71F6-719B-30A2-06FB6FA2F8D4}"/>
              </a:ext>
            </a:extLst>
          </p:cNvPr>
          <p:cNvSpPr txBox="1"/>
          <p:nvPr/>
        </p:nvSpPr>
        <p:spPr>
          <a:xfrm>
            <a:off x="477843" y="10166358"/>
            <a:ext cx="23993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>
                <a:solidFill>
                  <a:srgbClr val="47489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Euronet Merchant Services </a:t>
            </a:r>
            <a:r>
              <a:rPr lang="en-US" sz="1050" b="0">
                <a:solidFill>
                  <a:srgbClr val="EC6113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Greece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07F562-C105-B5CA-34FB-09A1D153CF73}"/>
              </a:ext>
            </a:extLst>
          </p:cNvPr>
          <p:cNvGrpSpPr/>
          <p:nvPr/>
        </p:nvGrpSpPr>
        <p:grpSpPr>
          <a:xfrm>
            <a:off x="328903" y="1856826"/>
            <a:ext cx="6900090" cy="5419683"/>
            <a:chOff x="2774565" y="566897"/>
            <a:chExt cx="10569591" cy="373563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4308372-D6E7-3B2F-1659-63FA62E8667F}"/>
                </a:ext>
              </a:extLst>
            </p:cNvPr>
            <p:cNvSpPr/>
            <p:nvPr/>
          </p:nvSpPr>
          <p:spPr>
            <a:xfrm>
              <a:off x="2888464" y="566897"/>
              <a:ext cx="1908925" cy="406957"/>
            </a:xfrm>
            <a:prstGeom prst="roundRect">
              <a:avLst/>
            </a:prstGeom>
            <a:solidFill>
              <a:srgbClr val="EC68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cs typeface="Segoe UI Semibold"/>
                </a:rPr>
                <a:t>Βήμα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cs typeface="Segoe UI Semibold"/>
                </a:rPr>
                <a:t> </a:t>
              </a:r>
              <a:r>
                <a:rPr lang="en-US" kern="0" dirty="0">
                  <a:solidFill>
                    <a:prstClr val="white"/>
                  </a:solidFill>
                  <a:latin typeface="Segoe UI Semibold"/>
                  <a:cs typeface="Segoe UI Semibold"/>
                </a:rPr>
                <a:t>1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CF75300-5371-79E7-809C-DCF17CDA47A4}"/>
                </a:ext>
              </a:extLst>
            </p:cNvPr>
            <p:cNvSpPr/>
            <p:nvPr/>
          </p:nvSpPr>
          <p:spPr>
            <a:xfrm>
              <a:off x="2885645" y="1249550"/>
              <a:ext cx="1823344" cy="143582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t" anchorCtr="0"/>
            <a:lstStyle/>
            <a:p>
              <a:pPr algn="ctr" defTabSz="914400">
                <a:defRPr/>
              </a:pPr>
              <a:r>
                <a:rPr lang="en-US" sz="1100" b="1" dirty="0" err="1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Είσοδος</a:t>
              </a:r>
              <a:r>
                <a:rPr lang="en-US" sz="1100" b="1" dirty="0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 στο Google Play Store </a:t>
              </a:r>
              <a:r>
                <a:rPr lang="el-GR" sz="1100" b="1" dirty="0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 </a:t>
              </a:r>
            </a:p>
            <a:p>
              <a:pPr marL="0" lvl="1" algn="ctr" defTabSz="914400">
                <a:defRPr/>
              </a:pPr>
              <a:r>
                <a:rPr lang="el-GR" sz="1000" kern="0" dirty="0">
                  <a:solidFill>
                    <a:srgbClr val="000000"/>
                  </a:solidFill>
                  <a:latin typeface="Segoe UI"/>
                  <a:cs typeface="Segoe UI"/>
                </a:rPr>
                <a:t>Από την ίδια τηλεφωνική συσκευή που είναι εγκατεστημένο το </a:t>
              </a:r>
              <a:r>
                <a:rPr lang="el-GR" sz="1000" kern="0" dirty="0" err="1">
                  <a:solidFill>
                    <a:srgbClr val="000000"/>
                  </a:solidFill>
                  <a:latin typeface="Segoe UI"/>
                  <a:cs typeface="Segoe UI"/>
                </a:rPr>
                <a:t>Softpos</a:t>
              </a:r>
              <a:r>
                <a:rPr lang="el-GR" sz="1000" kern="0" dirty="0">
                  <a:solidFill>
                    <a:srgbClr val="000000"/>
                  </a:solidFill>
                  <a:latin typeface="Segoe UI"/>
                  <a:cs typeface="Segoe UI"/>
                </a:rPr>
                <a:t> μπαίνετε στο </a:t>
              </a:r>
              <a:r>
                <a:rPr lang="el-GR" sz="1000" kern="0" dirty="0" err="1">
                  <a:solidFill>
                    <a:srgbClr val="000000"/>
                  </a:solidFill>
                  <a:latin typeface="Segoe UI"/>
                  <a:cs typeface="Segoe UI"/>
                </a:rPr>
                <a:t>Goggle</a:t>
              </a:r>
              <a:r>
                <a:rPr lang="el-GR" sz="1000" kern="0" dirty="0">
                  <a:solidFill>
                    <a:srgbClr val="000000"/>
                  </a:solidFill>
                  <a:latin typeface="Segoe UI"/>
                  <a:cs typeface="Segoe UI"/>
                </a:rPr>
                <a:t> </a:t>
              </a:r>
              <a:r>
                <a:rPr lang="el-GR" sz="1000" kern="0" dirty="0" err="1">
                  <a:solidFill>
                    <a:srgbClr val="000000"/>
                  </a:solidFill>
                  <a:latin typeface="Segoe UI"/>
                  <a:cs typeface="Segoe UI"/>
                </a:rPr>
                <a:t>play</a:t>
              </a:r>
              <a:r>
                <a:rPr lang="el-GR" sz="1000" kern="0" dirty="0">
                  <a:solidFill>
                    <a:srgbClr val="000000"/>
                  </a:solidFill>
                  <a:latin typeface="Segoe UI"/>
                  <a:cs typeface="Segoe UI"/>
                </a:rPr>
                <a:t> </a:t>
              </a:r>
              <a:r>
                <a:rPr lang="el-GR" sz="1000" kern="0" dirty="0" err="1">
                  <a:solidFill>
                    <a:srgbClr val="000000"/>
                  </a:solidFill>
                  <a:latin typeface="Segoe UI"/>
                  <a:cs typeface="Segoe UI"/>
                </a:rPr>
                <a:t>store</a:t>
              </a:r>
              <a:endParaRPr lang="el-GR" sz="1000" kern="0" dirty="0">
                <a:solidFill>
                  <a:srgbClr val="000000"/>
                </a:solidFill>
                <a:latin typeface="Segoe UI"/>
                <a:cs typeface="Segoe UI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D2A9692-626B-25E9-BB14-B5262C719E57}"/>
                </a:ext>
              </a:extLst>
            </p:cNvPr>
            <p:cNvSpPr/>
            <p:nvPr/>
          </p:nvSpPr>
          <p:spPr>
            <a:xfrm>
              <a:off x="5065994" y="566897"/>
              <a:ext cx="1908925" cy="406957"/>
            </a:xfrm>
            <a:prstGeom prst="roundRect">
              <a:avLst/>
            </a:prstGeom>
            <a:solidFill>
              <a:srgbClr val="EC68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cs typeface="Segoe UI Semibold"/>
                </a:rPr>
                <a:t>Βήμα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cs typeface="Segoe UI Semibold"/>
                </a:rPr>
                <a:t> </a:t>
              </a:r>
              <a:r>
                <a:rPr lang="el-GR" kern="0" dirty="0">
                  <a:solidFill>
                    <a:prstClr val="white"/>
                  </a:solidFill>
                  <a:latin typeface="Segoe UI Semibold"/>
                  <a:cs typeface="Segoe UI Semibold"/>
                </a:rPr>
                <a:t>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7BE8218-2541-CAD1-AF5C-17C37F3AC98A}"/>
                </a:ext>
              </a:extLst>
            </p:cNvPr>
            <p:cNvSpPr/>
            <p:nvPr/>
          </p:nvSpPr>
          <p:spPr>
            <a:xfrm>
              <a:off x="2774565" y="2954434"/>
              <a:ext cx="1936564" cy="1217568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t" anchorCtr="0"/>
            <a:lstStyle/>
            <a:p>
              <a:pPr algn="ctr" defTabSz="914400">
                <a:defRPr/>
              </a:pPr>
              <a:r>
                <a:rPr lang="el-GR" sz="1100" b="1" dirty="0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Εγκατάσταση εφαρμογής </a:t>
              </a:r>
              <a:r>
                <a:rPr lang="en-US" sz="1100" b="1" dirty="0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epay </a:t>
              </a:r>
              <a:r>
                <a:rPr lang="en-US" sz="1100" b="1" dirty="0" err="1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SoftPOS</a:t>
              </a:r>
              <a:r>
                <a:rPr lang="en-US" sz="1100" b="1" dirty="0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 (Connector) </a:t>
              </a:r>
              <a:endParaRPr lang="en-US" dirty="0"/>
            </a:p>
            <a:p>
              <a:pPr algn="ctr" defTabSz="914400"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cs typeface="Segoe UI"/>
                </a:rPr>
                <a:t>E</a:t>
              </a:r>
              <a:r>
                <a:rPr lang="el-GR" sz="1000" kern="0" dirty="0" err="1">
                  <a:solidFill>
                    <a:srgbClr val="000000"/>
                  </a:solidFill>
                  <a:latin typeface="Segoe UI"/>
                  <a:cs typeface="Segoe UI"/>
                </a:rPr>
                <a:t>πιλέξτε</a:t>
              </a:r>
              <a:r>
                <a:rPr lang="el-GR" sz="1000" kern="0" dirty="0">
                  <a:solidFill>
                    <a:srgbClr val="000000"/>
                  </a:solidFill>
                  <a:latin typeface="Segoe UI"/>
                  <a:cs typeface="Segoe UI"/>
                </a:rPr>
                <a:t> την εφαρμογή και προβείτε σε εγκατάστασή της στο κινητό σας τηλέφωνο</a:t>
              </a:r>
              <a:endParaRPr lang="el-G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D7605BC-2614-DDEC-4074-E0C2CF2F8B09}"/>
                </a:ext>
              </a:extLst>
            </p:cNvPr>
            <p:cNvSpPr/>
            <p:nvPr/>
          </p:nvSpPr>
          <p:spPr>
            <a:xfrm>
              <a:off x="4871747" y="1245215"/>
              <a:ext cx="1984927" cy="940687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t" anchorCtr="0"/>
            <a:lstStyle/>
            <a:p>
              <a:pPr algn="ctr" defTabSz="914400">
                <a:defRPr/>
              </a:pPr>
              <a:r>
                <a:rPr lang="el-GR" sz="1100" b="1" dirty="0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Ρυθμίσεις </a:t>
              </a:r>
              <a:r>
                <a:rPr lang="en-US" sz="1100" b="1" dirty="0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epay </a:t>
              </a:r>
              <a:r>
                <a:rPr lang="en-US" sz="1100" b="1" dirty="0" err="1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SoftPOS</a:t>
              </a:r>
              <a:r>
                <a:rPr lang="en-US" sz="1100" b="1" dirty="0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 (Connector) </a:t>
              </a:r>
              <a:br>
                <a:rPr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l-GR" sz="1000" kern="0" dirty="0">
                  <a:solidFill>
                    <a:srgbClr val="000000"/>
                  </a:solidFill>
                  <a:latin typeface="Segoe UI"/>
                  <a:cs typeface="Segoe UI"/>
                </a:rPr>
                <a:t>Ανοίξτε την εφαρμογή και επιλέξτε "ΣΥΝΔΕΘΕΙΤΕ"</a:t>
              </a:r>
              <a:endParaRPr lang="el-G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8FDF31-7E37-155E-855C-DB92D3C58F58}"/>
                </a:ext>
              </a:extLst>
            </p:cNvPr>
            <p:cNvSpPr/>
            <p:nvPr/>
          </p:nvSpPr>
          <p:spPr>
            <a:xfrm>
              <a:off x="4841630" y="2521426"/>
              <a:ext cx="1984927" cy="104179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t" anchorCtr="0"/>
            <a:lstStyle/>
            <a:p>
              <a:pPr algn="ctr" defTabSz="990600">
                <a:tabLst>
                  <a:tab pos="990600" algn="l"/>
                </a:tabLst>
                <a:defRPr/>
              </a:pPr>
              <a:r>
                <a:rPr lang="el-GR" sz="1050" b="1" dirty="0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Εισαγωγή κωδικών πρόσβασης</a:t>
              </a:r>
            </a:p>
            <a:p>
              <a:pPr algn="ctr" defTabSz="914400">
                <a:defRPr/>
              </a:pPr>
              <a:r>
                <a:rPr lang="el-GR" sz="1000" kern="0" dirty="0">
                  <a:solidFill>
                    <a:srgbClr val="000000"/>
                  </a:solidFill>
                  <a:latin typeface="Segoe UI"/>
                  <a:cs typeface="Segoe UI"/>
                </a:rPr>
                <a:t>Πληκτρολογήστε το TID και ΑΦΜ της επιχείρησή σας στα αντίστοιχα πεδία  </a:t>
              </a:r>
              <a:endParaRPr lang="el-G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6EB83DB-5635-9131-665D-1C0E98CFE1B2}"/>
                </a:ext>
              </a:extLst>
            </p:cNvPr>
            <p:cNvSpPr/>
            <p:nvPr/>
          </p:nvSpPr>
          <p:spPr>
            <a:xfrm>
              <a:off x="4871747" y="3872154"/>
              <a:ext cx="1992397" cy="43037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t" anchorCtr="0"/>
            <a:lstStyle/>
            <a:p>
              <a:pPr algn="ctr" defTabSz="914400">
                <a:defRPr/>
              </a:pPr>
              <a:r>
                <a:rPr lang="el-GR" sz="1000" kern="0" dirty="0">
                  <a:latin typeface="Segoe UI"/>
                  <a:cs typeface="Segoe UI"/>
                </a:rPr>
                <a:t>Πατήστε την επιλογή</a:t>
              </a:r>
            </a:p>
            <a:p>
              <a:pPr algn="ctr" defTabSz="914400">
                <a:defRPr/>
              </a:pPr>
              <a:r>
                <a:rPr lang="el-GR" sz="1000" kern="0" dirty="0">
                  <a:latin typeface="Segoe UI"/>
                  <a:cs typeface="Segoe UI"/>
                </a:rPr>
                <a:t>"ΣΥΝΕΧΕΙΑ"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2279535-A2F2-3F71-BDCF-A8A98785763E}"/>
                </a:ext>
              </a:extLst>
            </p:cNvPr>
            <p:cNvSpPr/>
            <p:nvPr/>
          </p:nvSpPr>
          <p:spPr>
            <a:xfrm>
              <a:off x="7243520" y="566897"/>
              <a:ext cx="1908925" cy="406957"/>
            </a:xfrm>
            <a:prstGeom prst="roundRect">
              <a:avLst/>
            </a:prstGeom>
            <a:solidFill>
              <a:srgbClr val="EC68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cs typeface="Segoe UI Semibold"/>
                </a:rPr>
                <a:t>Βήμα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cs typeface="Segoe UI Semibold"/>
                </a:rPr>
                <a:t> </a:t>
              </a:r>
              <a:r>
                <a:rPr lang="el-GR" kern="0" dirty="0">
                  <a:solidFill>
                    <a:prstClr val="white"/>
                  </a:solidFill>
                  <a:latin typeface="Segoe UI Semibold"/>
                  <a:cs typeface="Segoe UI Semibold"/>
                </a:rPr>
                <a:t>3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5846F36-9593-FCA2-70C9-1EB8CD71FD90}"/>
                </a:ext>
              </a:extLst>
            </p:cNvPr>
            <p:cNvSpPr/>
            <p:nvPr/>
          </p:nvSpPr>
          <p:spPr>
            <a:xfrm>
              <a:off x="9276418" y="1262082"/>
              <a:ext cx="1851148" cy="1044235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t" anchorCtr="0"/>
            <a:lstStyle/>
            <a:p>
              <a:pPr algn="ctr" defTabSz="914400">
                <a:defRPr/>
              </a:pPr>
              <a:r>
                <a:rPr lang="el-GR" sz="1100" b="1" dirty="0">
                  <a:gradFill flip="none">
                    <a:gsLst>
                      <a:gs pos="0">
                        <a:srgbClr val="F39200"/>
                      </a:gs>
                      <a:gs pos="100000">
                        <a:srgbClr val="E8530E"/>
                      </a:gs>
                    </a:gsLst>
                    <a:lin ang="10800000" scaled="1"/>
                    <a:tileRect/>
                  </a:gradFill>
                  <a:latin typeface="Century Gothic"/>
                  <a:cs typeface="Segoe UI"/>
                </a:rPr>
                <a:t>Πίνακας Ελέγχου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 defTabSz="914400">
                <a:defRPr/>
              </a:pPr>
              <a:r>
                <a:rPr lang="el-GR" sz="1000" kern="0" dirty="0">
                  <a:solidFill>
                    <a:srgbClr val="000000"/>
                  </a:solidFill>
                  <a:latin typeface="Segoe UI"/>
                  <a:cs typeface="Segoe UI"/>
                </a:rPr>
                <a:t>Πατήστε την επιλογή «ΡΥΘΜΙΣΕΙΣ» στο κάτω αριστερό μέρος της  οθόνης με τις 3 παύλες</a:t>
              </a:r>
              <a:endParaRPr lang="el-G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0791CBF-07A4-CA6F-7850-25D6311B9E91}"/>
                </a:ext>
              </a:extLst>
            </p:cNvPr>
            <p:cNvSpPr/>
            <p:nvPr/>
          </p:nvSpPr>
          <p:spPr>
            <a:xfrm>
              <a:off x="11364069" y="566897"/>
              <a:ext cx="1908924" cy="406957"/>
            </a:xfrm>
            <a:prstGeom prst="roundRect">
              <a:avLst/>
            </a:prstGeom>
            <a:solidFill>
              <a:srgbClr val="EC68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cs typeface="Segoe UI Semibold"/>
                </a:rPr>
                <a:t>Βήμα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cs typeface="Segoe UI Semibold"/>
                </a:rPr>
                <a:t> </a:t>
              </a:r>
              <a:r>
                <a:rPr lang="el-GR" kern="0" dirty="0">
                  <a:solidFill>
                    <a:prstClr val="white"/>
                  </a:solidFill>
                  <a:latin typeface="Segoe UI Semibold"/>
                  <a:cs typeface="Segoe UI Semibold"/>
                </a:rPr>
                <a:t>5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669E964-3DB7-9ACA-51CA-F5D01529D3A7}"/>
                </a:ext>
              </a:extLst>
            </p:cNvPr>
            <p:cNvSpPr/>
            <p:nvPr/>
          </p:nvSpPr>
          <p:spPr>
            <a:xfrm>
              <a:off x="11290323" y="1231371"/>
              <a:ext cx="2053833" cy="14466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t" anchorCtr="0"/>
            <a:lstStyle/>
            <a:p>
              <a:pPr algn="ctr" defTabSz="914400">
                <a:defRPr/>
              </a:pPr>
              <a:r>
                <a:rPr lang="en-US" sz="1100" b="1" kern="0" dirty="0" err="1">
                  <a:solidFill>
                    <a:srgbClr val="ED7D31"/>
                  </a:solidFill>
                  <a:latin typeface="Segoe UI"/>
                  <a:cs typeface="Segoe UI"/>
                </a:rPr>
                <a:t>Ολοκλήρωση</a:t>
              </a:r>
              <a:r>
                <a:rPr lang="en-US" sz="1100" b="1" kern="0" dirty="0">
                  <a:solidFill>
                    <a:srgbClr val="ED7D31"/>
                  </a:solidFill>
                  <a:latin typeface="Segoe UI"/>
                  <a:cs typeface="Segoe UI"/>
                </a:rPr>
                <a:t> </a:t>
              </a:r>
              <a:r>
                <a:rPr lang="en-US" sz="1100" b="1" kern="0" dirty="0" err="1">
                  <a:solidFill>
                    <a:srgbClr val="ED7D31"/>
                  </a:solidFill>
                  <a:latin typeface="Segoe UI"/>
                  <a:cs typeface="Segoe UI"/>
                </a:rPr>
                <a:t>δι</a:t>
              </a:r>
              <a:r>
                <a:rPr lang="en-US" sz="1100" b="1" kern="0" dirty="0">
                  <a:solidFill>
                    <a:srgbClr val="ED7D31"/>
                  </a:solidFill>
                  <a:latin typeface="Segoe UI"/>
                  <a:cs typeface="Segoe UI"/>
                </a:rPr>
                <a:t>ασύνδεσης</a:t>
              </a:r>
              <a:r>
                <a:rPr lang="el-GR" sz="1000" kern="0" dirty="0">
                  <a:solidFill>
                    <a:srgbClr val="000000"/>
                  </a:solidFill>
                  <a:latin typeface="Segoe UI Semibold"/>
                  <a:cs typeface="Segoe UI Semibold"/>
                </a:rPr>
                <a:t> </a:t>
              </a:r>
              <a:endParaRPr lang="el-GR" sz="1000" kern="0" dirty="0">
                <a:latin typeface="Segoe UI"/>
                <a:cs typeface="Segoe UI"/>
              </a:endParaRPr>
            </a:p>
            <a:p>
              <a:pPr algn="ctr" defTabSz="914400">
                <a:defRPr/>
              </a:pPr>
              <a:r>
                <a:rPr lang="el-GR" sz="1000" kern="0" dirty="0">
                  <a:latin typeface="Segoe UI"/>
                  <a:cs typeface="Segoe UI"/>
                </a:rPr>
                <a:t>Ο τεχνικός σας πρέπει να  εγκαταστήσει τον κωδικό ΟΤ</a:t>
              </a:r>
              <a:r>
                <a:rPr lang="en-US" sz="1000" kern="0" dirty="0">
                  <a:latin typeface="Segoe UI"/>
                  <a:cs typeface="Segoe UI"/>
                </a:rPr>
                <a:t>P </a:t>
              </a:r>
              <a:r>
                <a:rPr lang="el-GR" sz="1000" kern="0" dirty="0">
                  <a:latin typeface="Segoe UI"/>
                  <a:cs typeface="Segoe UI"/>
                </a:rPr>
                <a:t>στο </a:t>
              </a:r>
              <a:r>
                <a:rPr lang="en-US" sz="1000" kern="0" dirty="0">
                  <a:latin typeface="Segoe UI"/>
                  <a:cs typeface="Segoe UI"/>
                </a:rPr>
                <a:t>ERP</a:t>
              </a:r>
              <a:r>
                <a:rPr lang="el-GR" sz="1000" kern="0" dirty="0">
                  <a:latin typeface="Segoe UI"/>
                  <a:cs typeface="Segoe UI"/>
                </a:rPr>
                <a:t> και να εκτελέσει συναλλαγή  </a:t>
              </a:r>
              <a:endParaRPr lang="el-GR" sz="1000" kern="0" dirty="0">
                <a:solidFill>
                  <a:srgbClr val="000000"/>
                </a:solidFill>
                <a:latin typeface="Segoe UI Semibold"/>
                <a:cs typeface="Segoe UI Semibold"/>
              </a:endParaRPr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3A4E20EA-44EF-B062-375B-C49ECEB44F93}"/>
                </a:ext>
              </a:extLst>
            </p:cNvPr>
            <p:cNvSpPr/>
            <p:nvPr/>
          </p:nvSpPr>
          <p:spPr>
            <a:xfrm>
              <a:off x="3706924" y="990170"/>
              <a:ext cx="180787" cy="228235"/>
            </a:xfrm>
            <a:prstGeom prst="downArrow">
              <a:avLst/>
            </a:prstGeom>
            <a:solidFill>
              <a:srgbClr val="E7E6E6"/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5227EF86-DB1E-8C49-9202-AFFE7899F0A4}"/>
                </a:ext>
              </a:extLst>
            </p:cNvPr>
            <p:cNvSpPr/>
            <p:nvPr/>
          </p:nvSpPr>
          <p:spPr>
            <a:xfrm>
              <a:off x="3678635" y="2687199"/>
              <a:ext cx="164291" cy="240955"/>
            </a:xfrm>
            <a:prstGeom prst="downArrow">
              <a:avLst/>
            </a:prstGeom>
            <a:solidFill>
              <a:srgbClr val="E7E6E6"/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id="{F8F1C914-3E99-F570-4665-5F73B5467A97}"/>
                </a:ext>
              </a:extLst>
            </p:cNvPr>
            <p:cNvSpPr/>
            <p:nvPr/>
          </p:nvSpPr>
          <p:spPr>
            <a:xfrm>
              <a:off x="5869718" y="977731"/>
              <a:ext cx="180787" cy="228234"/>
            </a:xfrm>
            <a:prstGeom prst="downArrow">
              <a:avLst/>
            </a:prstGeom>
            <a:solidFill>
              <a:srgbClr val="E7E6E6"/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91C37C49-5ECE-992B-2931-F53E382B85EB}"/>
                </a:ext>
              </a:extLst>
            </p:cNvPr>
            <p:cNvSpPr/>
            <p:nvPr/>
          </p:nvSpPr>
          <p:spPr>
            <a:xfrm>
              <a:off x="5812909" y="2213210"/>
              <a:ext cx="181787" cy="243185"/>
            </a:xfrm>
            <a:prstGeom prst="downArrow">
              <a:avLst/>
            </a:prstGeom>
            <a:solidFill>
              <a:srgbClr val="E7E6E6"/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C797D459-2F54-728D-1CDA-7438D3395393}"/>
                </a:ext>
              </a:extLst>
            </p:cNvPr>
            <p:cNvSpPr/>
            <p:nvPr/>
          </p:nvSpPr>
          <p:spPr>
            <a:xfrm>
              <a:off x="5805622" y="3583536"/>
              <a:ext cx="196357" cy="237981"/>
            </a:xfrm>
            <a:prstGeom prst="downArrow">
              <a:avLst/>
            </a:prstGeom>
            <a:solidFill>
              <a:srgbClr val="E7E6E6"/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3DB64E10-B8E9-3EDC-EF6B-FBA737B4BAE2}"/>
                </a:ext>
              </a:extLst>
            </p:cNvPr>
            <p:cNvSpPr/>
            <p:nvPr/>
          </p:nvSpPr>
          <p:spPr>
            <a:xfrm>
              <a:off x="8117019" y="965807"/>
              <a:ext cx="161924" cy="234129"/>
            </a:xfrm>
            <a:prstGeom prst="downArrow">
              <a:avLst/>
            </a:prstGeom>
            <a:solidFill>
              <a:srgbClr val="E7E6E6"/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3F572E7A-D0A5-3F56-54D4-0B9272A84E7B}"/>
                </a:ext>
              </a:extLst>
            </p:cNvPr>
            <p:cNvSpPr/>
            <p:nvPr/>
          </p:nvSpPr>
          <p:spPr>
            <a:xfrm>
              <a:off x="12352329" y="999382"/>
              <a:ext cx="161924" cy="219238"/>
            </a:xfrm>
            <a:prstGeom prst="downArrow">
              <a:avLst/>
            </a:prstGeom>
            <a:solidFill>
              <a:srgbClr val="E7E6E6"/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" name="object 30">
            <a:extLst>
              <a:ext uri="{FF2B5EF4-FFF2-40B4-BE49-F238E27FC236}">
                <a16:creationId xmlns:a16="http://schemas.microsoft.com/office/drawing/2014/main" id="{830C4077-F034-EF03-58A9-4CE42F51C48A}"/>
              </a:ext>
            </a:extLst>
          </p:cNvPr>
          <p:cNvSpPr txBox="1"/>
          <p:nvPr/>
        </p:nvSpPr>
        <p:spPr>
          <a:xfrm>
            <a:off x="3234753" y="94451"/>
            <a:ext cx="4063917" cy="1010522"/>
          </a:xfrm>
          <a:prstGeom prst="rect">
            <a:avLst/>
          </a:prstGeom>
        </p:spPr>
        <p:txBody>
          <a:bodyPr vert="horz" wrap="square" lIns="0" tIns="12689" rIns="0" bIns="0" rtlCol="0" anchor="t">
            <a:spAutoFit/>
          </a:bodyPr>
          <a:lstStyle>
            <a:defPPr>
              <a:defRPr lang="en-US"/>
            </a:defPPr>
            <a:lvl1pPr marL="12690" marR="5076" lvl="0" indent="0" defTabSz="456834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gradFill flip="none" rotWithShape="1">
                  <a:gsLst>
                    <a:gs pos="100000">
                      <a:srgbClr val="E8530E"/>
                    </a:gs>
                    <a:gs pos="0">
                      <a:srgbClr val="F39200"/>
                    </a:gs>
                  </a:gsLst>
                  <a:lin ang="10800000" scaled="1"/>
                  <a:tileRect/>
                </a:gra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</a:lstStyle>
          <a:p>
            <a:pPr marL="12065" marR="4445" algn="ctr"/>
            <a:r>
              <a:rPr lang="en-US" sz="20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epay </a:t>
            </a:r>
            <a:r>
              <a:rPr lang="en-US" sz="2000" kern="0" dirty="0" err="1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SoftPOS</a:t>
            </a:r>
            <a:r>
              <a:rPr lang="el-GR" sz="20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 (</a:t>
            </a:r>
            <a:r>
              <a:rPr lang="en-US" sz="20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Connector</a:t>
            </a:r>
            <a:r>
              <a:rPr lang="el-GR" sz="20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) </a:t>
            </a:r>
          </a:p>
          <a:p>
            <a:pPr marL="12065" marR="4445" algn="ctr"/>
            <a:r>
              <a:rPr lang="el-GR" sz="20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Σύνοψη βημάτων διασύνδεσης με </a:t>
            </a:r>
            <a:r>
              <a:rPr lang="en-US" sz="20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ERP (</a:t>
            </a:r>
            <a:r>
              <a:rPr lang="el-GR" sz="20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πρωτόκολλο 1155 ΑΑΔΕ)</a:t>
            </a:r>
            <a:r>
              <a:rPr lang="el-GR" sz="2400" kern="0" dirty="0">
                <a:gradFill flip="none" rotWithShape="1">
                  <a:gsLst>
                    <a:gs pos="0">
                      <a:srgbClr val="1570B8"/>
                    </a:gs>
                    <a:gs pos="100000">
                      <a:srgbClr val="0B3D91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  </a:t>
            </a:r>
            <a:endParaRPr lang="el-GR" sz="2400" kern="0" dirty="0">
              <a:gradFill flip="none" rotWithShape="1">
                <a:gsLst>
                  <a:gs pos="0">
                    <a:srgbClr val="1570B8"/>
                  </a:gs>
                  <a:gs pos="100000">
                    <a:srgbClr val="0B3D91"/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07479EC-562D-6761-9DF1-8C3DB9CA550D}"/>
              </a:ext>
            </a:extLst>
          </p:cNvPr>
          <p:cNvSpPr/>
          <p:nvPr/>
        </p:nvSpPr>
        <p:spPr>
          <a:xfrm>
            <a:off x="4582359" y="4773672"/>
            <a:ext cx="1295809" cy="139882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91440" tIns="45720" rIns="91440" bIns="45720" rtlCol="0" anchor="t" anchorCtr="0"/>
          <a:lstStyle/>
          <a:p>
            <a:pPr algn="ctr" defTabSz="990600">
              <a:tabLst>
                <a:tab pos="990600" algn="l"/>
              </a:tabLst>
              <a:defRPr/>
            </a:pPr>
            <a:r>
              <a:rPr lang="el-GR" sz="1100" b="1" dirty="0">
                <a:gradFill flip="none">
                  <a:gsLst>
                    <a:gs pos="0">
                      <a:srgbClr val="F39200"/>
                    </a:gs>
                    <a:gs pos="100000">
                      <a:srgbClr val="E8530E"/>
                    </a:gs>
                  </a:gsLst>
                  <a:lin ang="10800000" scaled="1"/>
                  <a:tileRect/>
                </a:gradFill>
                <a:latin typeface="Century Gothic"/>
                <a:cs typeface="Segoe UI"/>
              </a:rPr>
              <a:t>Ρυθμίσεις</a:t>
            </a:r>
          </a:p>
          <a:p>
            <a:pPr algn="ctr" defTabSz="990600">
              <a:tabLst>
                <a:tab pos="990600" algn="l"/>
              </a:tabLst>
              <a:defRPr/>
            </a:pPr>
            <a:r>
              <a:rPr lang="el-GR" sz="1000" kern="0" dirty="0">
                <a:latin typeface="Segoe UI"/>
                <a:cs typeface="Segoe UI"/>
              </a:rPr>
              <a:t>Στο κάτω μέρος της οθόνης πατήστε την επιλογή</a:t>
            </a:r>
            <a:endParaRPr lang="en-US" sz="1000" kern="0" dirty="0">
              <a:latin typeface="Segoe UI"/>
              <a:cs typeface="Segoe UI"/>
            </a:endParaRPr>
          </a:p>
          <a:p>
            <a:pPr algn="ctr" defTabSz="990600">
              <a:tabLst>
                <a:tab pos="990600" algn="l"/>
              </a:tabLst>
              <a:defRPr/>
            </a:pPr>
            <a:r>
              <a:rPr lang="el-GR" sz="1000" kern="0" dirty="0">
                <a:latin typeface="Segoe UI"/>
                <a:cs typeface="Segoe UI"/>
              </a:rPr>
              <a:t>«Δημιουργία </a:t>
            </a:r>
            <a:r>
              <a:rPr lang="en-US" sz="1000" kern="0" dirty="0">
                <a:latin typeface="Segoe UI"/>
                <a:cs typeface="Segoe UI"/>
              </a:rPr>
              <a:t>OTP</a:t>
            </a:r>
            <a:r>
              <a:rPr lang="el-GR" sz="1000" kern="0" dirty="0">
                <a:latin typeface="Segoe UI"/>
                <a:cs typeface="Segoe UI"/>
              </a:rPr>
              <a:t>» 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733A061-6213-AFD1-48EF-B01F26928CB2}"/>
              </a:ext>
            </a:extLst>
          </p:cNvPr>
          <p:cNvSpPr/>
          <p:nvPr/>
        </p:nvSpPr>
        <p:spPr>
          <a:xfrm>
            <a:off x="4536051" y="6613795"/>
            <a:ext cx="1424662" cy="116608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91440" tIns="45720" rIns="91440" bIns="45720" rtlCol="0" anchor="t" anchorCtr="0"/>
          <a:lstStyle/>
          <a:p>
            <a:pPr algn="ctr" defTabSz="914400">
              <a:defRPr/>
            </a:pPr>
            <a:r>
              <a:rPr lang="el-GR" sz="1000" kern="0" dirty="0">
                <a:latin typeface="Segoe UI"/>
                <a:cs typeface="Segoe UI"/>
              </a:rPr>
              <a:t>Εμφανίζεται το μήνυμα </a:t>
            </a:r>
          </a:p>
          <a:p>
            <a:pPr algn="ctr" defTabSz="914400">
              <a:defRPr/>
            </a:pPr>
            <a:r>
              <a:rPr lang="el-GR" sz="1000" kern="0" dirty="0">
                <a:latin typeface="Segoe UI"/>
                <a:cs typeface="Segoe UI"/>
              </a:rPr>
              <a:t>‘’Επιτυχία παρακάτω εμφανίζεται ο κωδικός σας </a:t>
            </a:r>
            <a:r>
              <a:rPr lang="en-US" sz="1000" kern="0" dirty="0">
                <a:latin typeface="Segoe UI"/>
                <a:cs typeface="Segoe UI"/>
              </a:rPr>
              <a:t>OTP’’</a:t>
            </a:r>
            <a:endParaRPr lang="el-GR" sz="1000" kern="0" dirty="0">
              <a:latin typeface="Segoe UI"/>
              <a:cs typeface="Segoe UI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AB1B22E-E683-DDA5-900F-5D29451825F0}"/>
              </a:ext>
            </a:extLst>
          </p:cNvPr>
          <p:cNvSpPr/>
          <p:nvPr/>
        </p:nvSpPr>
        <p:spPr>
          <a:xfrm>
            <a:off x="5177710" y="6220512"/>
            <a:ext cx="141344" cy="345264"/>
          </a:xfrm>
          <a:prstGeom prst="downArrow">
            <a:avLst/>
          </a:prstGeom>
          <a:solidFill>
            <a:srgbClr val="E7E6E6"/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30018A9-9B95-4F98-5D1C-0D9CF39F6503}"/>
              </a:ext>
            </a:extLst>
          </p:cNvPr>
          <p:cNvSpPr/>
          <p:nvPr/>
        </p:nvSpPr>
        <p:spPr>
          <a:xfrm>
            <a:off x="5148827" y="4429726"/>
            <a:ext cx="118675" cy="315621"/>
          </a:xfrm>
          <a:prstGeom prst="downArrow">
            <a:avLst/>
          </a:prstGeom>
          <a:solidFill>
            <a:srgbClr val="E7E6E6"/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B0E209E-96A1-339E-B2BE-CD48BC46BF41}"/>
              </a:ext>
            </a:extLst>
          </p:cNvPr>
          <p:cNvSpPr/>
          <p:nvPr/>
        </p:nvSpPr>
        <p:spPr>
          <a:xfrm>
            <a:off x="3088638" y="2861182"/>
            <a:ext cx="1385158" cy="297136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91440" tIns="45720" rIns="91440" bIns="45720" rtlCol="0" anchor="t" anchorCtr="0"/>
          <a:lstStyle/>
          <a:p>
            <a:pPr algn="ctr" defTabSz="914400"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gradFill flip="none">
                  <a:gsLst>
                    <a:gs pos="0">
                      <a:srgbClr val="F39200"/>
                    </a:gs>
                    <a:gs pos="100000">
                      <a:srgbClr val="E8530E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entury Gothic"/>
                <a:cs typeface="Segoe UI"/>
              </a:rPr>
              <a:t>Middleware derails 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914400">
              <a:defRPr/>
            </a:pPr>
            <a:r>
              <a:rPr lang="en-US" sz="1000" kern="0" dirty="0">
                <a:solidFill>
                  <a:srgbClr val="000000"/>
                </a:solidFill>
                <a:latin typeface="Segoe UI"/>
                <a:cs typeface="Segoe UI"/>
              </a:rPr>
              <a:t>O </a:t>
            </a:r>
            <a:r>
              <a:rPr lang="el-GR" sz="1000" kern="0" dirty="0">
                <a:solidFill>
                  <a:srgbClr val="000000"/>
                </a:solidFill>
                <a:latin typeface="Segoe UI"/>
                <a:cs typeface="Segoe UI"/>
              </a:rPr>
              <a:t>τεχνικός διασύνδεσης πρέπει από το μενού του ERP να εισάγει :</a:t>
            </a:r>
          </a:p>
          <a:p>
            <a:pPr algn="ctr" defTabSz="914400">
              <a:defRPr/>
            </a:pPr>
            <a:r>
              <a:rPr lang="el-GR" sz="1000" kern="0" dirty="0">
                <a:solidFill>
                  <a:srgbClr val="000000"/>
                </a:solidFill>
                <a:latin typeface="Segoe UI"/>
                <a:cs typeface="Segoe UI"/>
              </a:rPr>
              <a:t>Τη διεύθυνση IP του </a:t>
            </a:r>
            <a:r>
              <a:rPr lang="el-GR" sz="1000" kern="0" dirty="0" err="1">
                <a:solidFill>
                  <a:srgbClr val="000000"/>
                </a:solidFill>
                <a:latin typeface="Segoe UI"/>
                <a:cs typeface="Segoe UI"/>
              </a:rPr>
              <a:t>Middleware</a:t>
            </a:r>
            <a:r>
              <a:rPr lang="el-GR" sz="1000" kern="0" dirty="0">
                <a:solidFill>
                  <a:srgbClr val="000000"/>
                </a:solidFill>
                <a:latin typeface="Segoe UI"/>
                <a:cs typeface="Segoe UI"/>
              </a:rPr>
              <a:t> (51.138.96.24)</a:t>
            </a:r>
          </a:p>
          <a:p>
            <a:pPr algn="ctr" defTabSz="914400">
              <a:defRPr/>
            </a:pPr>
            <a:r>
              <a:rPr lang="el-GR" sz="1000" kern="0" dirty="0">
                <a:solidFill>
                  <a:srgbClr val="000000"/>
                </a:solidFill>
                <a:latin typeface="Segoe UI"/>
                <a:cs typeface="Segoe UI"/>
              </a:rPr>
              <a:t>Την IP </a:t>
            </a:r>
            <a:r>
              <a:rPr lang="el-GR" sz="1000" kern="0" dirty="0" err="1">
                <a:solidFill>
                  <a:srgbClr val="000000"/>
                </a:solidFill>
                <a:latin typeface="Segoe UI"/>
                <a:cs typeface="Segoe UI"/>
              </a:rPr>
              <a:t>port</a:t>
            </a:r>
            <a:r>
              <a:rPr lang="el-GR" sz="1000" kern="0" dirty="0">
                <a:solidFill>
                  <a:srgbClr val="000000"/>
                </a:solidFill>
                <a:latin typeface="Segoe UI"/>
                <a:cs typeface="Segoe UI"/>
              </a:rPr>
              <a:t> του </a:t>
            </a:r>
            <a:r>
              <a:rPr lang="el-GR" sz="1000" kern="0" dirty="0" err="1">
                <a:solidFill>
                  <a:srgbClr val="000000"/>
                </a:solidFill>
                <a:latin typeface="Segoe UI"/>
                <a:cs typeface="Segoe UI"/>
              </a:rPr>
              <a:t>middleware</a:t>
            </a:r>
            <a:r>
              <a:rPr lang="el-GR" sz="1000" kern="0" dirty="0">
                <a:solidFill>
                  <a:srgbClr val="000000"/>
                </a:solidFill>
                <a:latin typeface="Segoe UI"/>
                <a:cs typeface="Segoe UI"/>
              </a:rPr>
              <a:t> (11000)</a:t>
            </a:r>
          </a:p>
          <a:p>
            <a:pPr algn="ctr" defTabSz="914400">
              <a:defRPr/>
            </a:pPr>
            <a:r>
              <a:rPr lang="el-GR" sz="1000" kern="0" dirty="0">
                <a:solidFill>
                  <a:srgbClr val="000000"/>
                </a:solidFill>
                <a:latin typeface="Segoe UI"/>
                <a:cs typeface="Segoe UI"/>
              </a:rPr>
              <a:t>Το </a:t>
            </a:r>
            <a:r>
              <a:rPr lang="el-GR" sz="1000" kern="0" dirty="0" err="1">
                <a:solidFill>
                  <a:srgbClr val="000000"/>
                </a:solidFill>
                <a:latin typeface="Segoe UI"/>
                <a:cs typeface="Segoe UI"/>
              </a:rPr>
              <a:t>acquirer</a:t>
            </a:r>
            <a:r>
              <a:rPr lang="el-GR" sz="1000" kern="0" dirty="0">
                <a:solidFill>
                  <a:srgbClr val="000000"/>
                </a:solidFill>
                <a:latin typeface="Segoe UI"/>
                <a:cs typeface="Segoe UI"/>
              </a:rPr>
              <a:t> ID (103)</a:t>
            </a:r>
          </a:p>
          <a:p>
            <a:pPr algn="ctr" defTabSz="914400">
              <a:defRPr/>
            </a:pPr>
            <a:r>
              <a:rPr lang="el-GR" sz="1000" kern="0" dirty="0">
                <a:solidFill>
                  <a:srgbClr val="000000"/>
                </a:solidFill>
                <a:latin typeface="Segoe UI"/>
                <a:cs typeface="Segoe UI"/>
              </a:rPr>
              <a:t>Το TID του τερματικού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ED92B95-FAFE-6D7C-DCEE-9EB0BD76F7B0}"/>
              </a:ext>
            </a:extLst>
          </p:cNvPr>
          <p:cNvSpPr/>
          <p:nvPr/>
        </p:nvSpPr>
        <p:spPr>
          <a:xfrm>
            <a:off x="4615035" y="1858857"/>
            <a:ext cx="1246193" cy="590416"/>
          </a:xfrm>
          <a:prstGeom prst="roundRect">
            <a:avLst/>
          </a:prstGeom>
          <a:solidFill>
            <a:srgbClr val="EC681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</a:rPr>
              <a:t>Βήμα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lang="en-US" kern="0" dirty="0">
                <a:solidFill>
                  <a:prstClr val="white"/>
                </a:solidFill>
                <a:latin typeface="Segoe UI Semibold"/>
                <a:cs typeface="Segoe UI Semibold"/>
              </a:rPr>
              <a:t>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BAF73E51-61E9-9D3B-1134-49AC24D6B252}"/>
              </a:ext>
            </a:extLst>
          </p:cNvPr>
          <p:cNvSpPr/>
          <p:nvPr/>
        </p:nvSpPr>
        <p:spPr>
          <a:xfrm>
            <a:off x="5160163" y="2447242"/>
            <a:ext cx="118675" cy="315621"/>
          </a:xfrm>
          <a:prstGeom prst="downArrow">
            <a:avLst/>
          </a:prstGeom>
          <a:solidFill>
            <a:srgbClr val="E7E6E6"/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90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2">
  <a:themeElements>
    <a:clrScheme name="Benutzerdefiniert 1">
      <a:dk1>
        <a:srgbClr val="3C3C3C"/>
      </a:dk1>
      <a:lt1>
        <a:srgbClr val="FFFFFF"/>
      </a:lt1>
      <a:dk2>
        <a:srgbClr val="0B3D91"/>
      </a:dk2>
      <a:lt2>
        <a:srgbClr val="F2F2F2"/>
      </a:lt2>
      <a:accent1>
        <a:srgbClr val="2D2E83"/>
      </a:accent1>
      <a:accent2>
        <a:srgbClr val="1570B8"/>
      </a:accent2>
      <a:accent3>
        <a:srgbClr val="DFEBF9"/>
      </a:accent3>
      <a:accent4>
        <a:srgbClr val="F39200"/>
      </a:accent4>
      <a:accent5>
        <a:srgbClr val="E8530E"/>
      </a:accent5>
      <a:accent6>
        <a:srgbClr val="FE5126"/>
      </a:accent6>
      <a:hlink>
        <a:srgbClr val="E8530E"/>
      </a:hlink>
      <a:folHlink>
        <a:srgbClr val="0A8AF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56a98e-4673-47ff-88e9-44167e235a62">
      <Terms xmlns="http://schemas.microsoft.com/office/infopath/2007/PartnerControls"/>
    </lcf76f155ced4ddcb4097134ff3c332f>
    <TaxCatchAll xmlns="9f53bf8b-d17e-40e4-98e6-7f64ec9ae9e1" xsi:nil="true"/>
    <SharedWithUsers xmlns="9f53bf8b-d17e-40e4-98e6-7f64ec9ae9e1">
      <UserInfo>
        <DisplayName>George Economou</DisplayName>
        <AccountId>148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0ECB12FBBC194FAFE3D5BF2D0D2A37" ma:contentTypeVersion="15" ma:contentTypeDescription="Create a new document." ma:contentTypeScope="" ma:versionID="a50a5ab39860d2bd02a6bf885e3d2b52">
  <xsd:schema xmlns:xsd="http://www.w3.org/2001/XMLSchema" xmlns:xs="http://www.w3.org/2001/XMLSchema" xmlns:p="http://schemas.microsoft.com/office/2006/metadata/properties" xmlns:ns2="0656a98e-4673-47ff-88e9-44167e235a62" xmlns:ns3="9f53bf8b-d17e-40e4-98e6-7f64ec9ae9e1" targetNamespace="http://schemas.microsoft.com/office/2006/metadata/properties" ma:root="true" ma:fieldsID="e5a86c94fda8d9c8776c92b8b381ddec" ns2:_="" ns3:_="">
    <xsd:import namespace="0656a98e-4673-47ff-88e9-44167e235a62"/>
    <xsd:import namespace="9f53bf8b-d17e-40e4-98e6-7f64ec9ae9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6a98e-4673-47ff-88e9-44167e235a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d17534-0ed2-4c20-9caf-08e83063de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3bf8b-d17e-40e4-98e6-7f64ec9ae9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7451235-ad67-4d06-84dc-d9b1429b89d8}" ma:internalName="TaxCatchAll" ma:showField="CatchAllData" ma:web="9f53bf8b-d17e-40e4-98e6-7f64ec9ae9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A87C19-CEE2-41C2-8741-5537EA5CDFF1}">
  <ds:schemaRefs>
    <ds:schemaRef ds:uri="0656a98e-4673-47ff-88e9-44167e235a62"/>
    <ds:schemaRef ds:uri="9f53bf8b-d17e-40e4-98e6-7f64ec9ae9e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E6A8132-8A79-4E42-8D72-414F6CF285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E675BA-1645-40B8-B5D3-F3615733A7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56a98e-4673-47ff-88e9-44167e235a62"/>
    <ds:schemaRef ds:uri="9f53bf8b-d17e-40e4-98e6-7f64ec9ae9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1248</TotalTime>
  <Words>1403</Words>
  <Application>Microsoft Office PowerPoint</Application>
  <PresentationFormat>Custom</PresentationFormat>
  <Paragraphs>208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Roboto</vt:lpstr>
      <vt:lpstr>Roboto Light</vt:lpstr>
      <vt:lpstr>Segoe UI</vt:lpstr>
      <vt:lpstr>Segoe UI </vt:lpstr>
      <vt:lpstr>Segoe UI Semibold</vt:lpstr>
      <vt:lpstr>Symbol</vt:lpstr>
      <vt:lpstr>Office Theme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Euronet WorldWide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Vichou</dc:creator>
  <cp:lastModifiedBy>George Economou</cp:lastModifiedBy>
  <cp:revision>665</cp:revision>
  <cp:lastPrinted>2023-11-23T11:13:22Z</cp:lastPrinted>
  <dcterms:created xsi:type="dcterms:W3CDTF">2022-04-20T14:30:51Z</dcterms:created>
  <dcterms:modified xsi:type="dcterms:W3CDTF">2024-09-25T13:21:42Z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0x010100570ECB12FBBC194FAFE3D5BF2D0D2A37</vt:lpwstr>
  </property>
</Properties>
</file>