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5" r:id="rId5"/>
    <p:sldId id="260" r:id="rId6"/>
    <p:sldId id="266" r:id="rId7"/>
    <p:sldId id="261" r:id="rId8"/>
    <p:sldId id="262" r:id="rId9"/>
    <p:sldId id="257" r:id="rId10"/>
    <p:sldId id="263" r:id="rId11"/>
    <p:sldId id="264" r:id="rId1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00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A9CB5D-BC69-4790-BE47-533DF12A4634}" v="47" dt="2025-07-24T13:45:04.2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6" autoAdjust="0"/>
    <p:restoredTop sz="94660"/>
  </p:normalViewPr>
  <p:slideViewPr>
    <p:cSldViewPr snapToGrid="0">
      <p:cViewPr>
        <p:scale>
          <a:sx n="125" d="100"/>
          <a:sy n="125" d="100"/>
        </p:scale>
        <p:origin x="1176" y="-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a Vichou" userId="5243afe7-42ee-486d-b472-1674f938b96f" providerId="ADAL" clId="{C29FF2EF-8D5D-48E1-B972-99D593AF06D1}"/>
    <pc:docChg chg="undo custSel addSld modSld modMainMaster">
      <pc:chgData name="Christina Vichou" userId="5243afe7-42ee-486d-b472-1674f938b96f" providerId="ADAL" clId="{C29FF2EF-8D5D-48E1-B972-99D593AF06D1}" dt="2024-06-27T08:19:43.479" v="205" actId="207"/>
      <pc:docMkLst>
        <pc:docMk/>
      </pc:docMkLst>
      <pc:sldChg chg="addSp delSp modSp mod">
        <pc:chgData name="Christina Vichou" userId="5243afe7-42ee-486d-b472-1674f938b96f" providerId="ADAL" clId="{C29FF2EF-8D5D-48E1-B972-99D593AF06D1}" dt="2024-06-25T09:44:53.375" v="58" actId="1076"/>
        <pc:sldMkLst>
          <pc:docMk/>
          <pc:sldMk cId="3189239644" sldId="256"/>
        </pc:sldMkLst>
      </pc:sldChg>
      <pc:sldChg chg="addSp delSp modSp mod">
        <pc:chgData name="Christina Vichou" userId="5243afe7-42ee-486d-b472-1674f938b96f" providerId="ADAL" clId="{C29FF2EF-8D5D-48E1-B972-99D593AF06D1}" dt="2024-06-25T10:29:03.617" v="123" actId="1076"/>
        <pc:sldMkLst>
          <pc:docMk/>
          <pc:sldMk cId="357451863" sldId="257"/>
        </pc:sldMkLst>
      </pc:sldChg>
      <pc:sldChg chg="addSp delSp modSp mod">
        <pc:chgData name="Christina Vichou" userId="5243afe7-42ee-486d-b472-1674f938b96f" providerId="ADAL" clId="{C29FF2EF-8D5D-48E1-B972-99D593AF06D1}" dt="2024-06-25T10:29:18.001" v="124" actId="1076"/>
        <pc:sldMkLst>
          <pc:docMk/>
          <pc:sldMk cId="3606620487" sldId="258"/>
        </pc:sldMkLst>
      </pc:sldChg>
      <pc:sldChg chg="modSp mod">
        <pc:chgData name="Christina Vichou" userId="5243afe7-42ee-486d-b472-1674f938b96f" providerId="ADAL" clId="{C29FF2EF-8D5D-48E1-B972-99D593AF06D1}" dt="2024-06-25T09:49:08.263" v="75" actId="13926"/>
        <pc:sldMkLst>
          <pc:docMk/>
          <pc:sldMk cId="3692428357" sldId="259"/>
        </pc:sldMkLst>
      </pc:sldChg>
      <pc:sldChg chg="modSp mod">
        <pc:chgData name="Christina Vichou" userId="5243afe7-42ee-486d-b472-1674f938b96f" providerId="ADAL" clId="{C29FF2EF-8D5D-48E1-B972-99D593AF06D1}" dt="2024-06-25T09:50:00.831" v="88" actId="207"/>
        <pc:sldMkLst>
          <pc:docMk/>
          <pc:sldMk cId="4084658634" sldId="260"/>
        </pc:sldMkLst>
      </pc:sldChg>
      <pc:sldChg chg="modSp mod">
        <pc:chgData name="Christina Vichou" userId="5243afe7-42ee-486d-b472-1674f938b96f" providerId="ADAL" clId="{C29FF2EF-8D5D-48E1-B972-99D593AF06D1}" dt="2024-06-25T09:50:40.785" v="96" actId="1076"/>
        <pc:sldMkLst>
          <pc:docMk/>
          <pc:sldMk cId="2799704695" sldId="261"/>
        </pc:sldMkLst>
      </pc:sldChg>
      <pc:sldChg chg="modSp mod">
        <pc:chgData name="Christina Vichou" userId="5243afe7-42ee-486d-b472-1674f938b96f" providerId="ADAL" clId="{C29FF2EF-8D5D-48E1-B972-99D593AF06D1}" dt="2024-06-25T09:51:29.534" v="103" actId="403"/>
        <pc:sldMkLst>
          <pc:docMk/>
          <pc:sldMk cId="2048590426" sldId="262"/>
        </pc:sldMkLst>
      </pc:sldChg>
      <pc:sldChg chg="addSp delSp modSp mod">
        <pc:chgData name="Christina Vichou" userId="5243afe7-42ee-486d-b472-1674f938b96f" providerId="ADAL" clId="{C29FF2EF-8D5D-48E1-B972-99D593AF06D1}" dt="2024-06-27T08:05:29.845" v="128"/>
        <pc:sldMkLst>
          <pc:docMk/>
          <pc:sldMk cId="251065555" sldId="263"/>
        </pc:sldMkLst>
      </pc:sldChg>
      <pc:sldChg chg="addSp delSp modSp add mod">
        <pc:chgData name="Christina Vichou" userId="5243afe7-42ee-486d-b472-1674f938b96f" providerId="ADAL" clId="{C29FF2EF-8D5D-48E1-B972-99D593AF06D1}" dt="2024-06-27T08:18:59.736" v="173" actId="14734"/>
        <pc:sldMkLst>
          <pc:docMk/>
          <pc:sldMk cId="3091495568" sldId="264"/>
        </pc:sldMkLst>
      </pc:sldChg>
      <pc:sldMasterChg chg="addSp delSp modSp mod">
        <pc:chgData name="Christina Vichou" userId="5243afe7-42ee-486d-b472-1674f938b96f" providerId="ADAL" clId="{C29FF2EF-8D5D-48E1-B972-99D593AF06D1}" dt="2024-06-27T08:19:43.479" v="205" actId="207"/>
        <pc:sldMasterMkLst>
          <pc:docMk/>
          <pc:sldMasterMk cId="3338051141" sldId="2147483660"/>
        </pc:sldMasterMkLst>
      </pc:sldMasterChg>
    </pc:docChg>
  </pc:docChgLst>
  <pc:docChgLst>
    <pc:chgData name="Christina Vichou" userId="5243afe7-42ee-486d-b472-1674f938b96f" providerId="ADAL" clId="{4CA9CB5D-BC69-4790-BE47-533DF12A4634}"/>
    <pc:docChg chg="undo custSel addSld modSld sldOrd modMainMaster">
      <pc:chgData name="Christina Vichou" userId="5243afe7-42ee-486d-b472-1674f938b96f" providerId="ADAL" clId="{4CA9CB5D-BC69-4790-BE47-533DF12A4634}" dt="2025-07-24T13:45:04.265" v="276"/>
      <pc:docMkLst>
        <pc:docMk/>
      </pc:docMkLst>
      <pc:sldChg chg="delSp modSp mod">
        <pc:chgData name="Christina Vichou" userId="5243afe7-42ee-486d-b472-1674f938b96f" providerId="ADAL" clId="{4CA9CB5D-BC69-4790-BE47-533DF12A4634}" dt="2025-07-22T13:42:13.352" v="237" actId="404"/>
        <pc:sldMkLst>
          <pc:docMk/>
          <pc:sldMk cId="3189239644" sldId="256"/>
        </pc:sldMkLst>
        <pc:spChg chg="mod">
          <ac:chgData name="Christina Vichou" userId="5243afe7-42ee-486d-b472-1674f938b96f" providerId="ADAL" clId="{4CA9CB5D-BC69-4790-BE47-533DF12A4634}" dt="2025-07-22T13:04:44.429" v="134" actId="14100"/>
          <ac:spMkLst>
            <pc:docMk/>
            <pc:sldMk cId="3189239644" sldId="256"/>
            <ac:spMk id="28" creationId="{58E7B61A-A31B-43A0-9EDA-EC67DBDEE737}"/>
          </ac:spMkLst>
        </pc:spChg>
        <pc:spChg chg="mod">
          <ac:chgData name="Christina Vichou" userId="5243afe7-42ee-486d-b472-1674f938b96f" providerId="ADAL" clId="{4CA9CB5D-BC69-4790-BE47-533DF12A4634}" dt="2025-07-22T13:06:56.494" v="193" actId="207"/>
          <ac:spMkLst>
            <pc:docMk/>
            <pc:sldMk cId="3189239644" sldId="256"/>
            <ac:spMk id="39" creationId="{A282108E-15E4-41D9-A80B-56562D78E825}"/>
          </ac:spMkLst>
        </pc:spChg>
        <pc:graphicFrameChg chg="mod modGraphic">
          <ac:chgData name="Christina Vichou" userId="5243afe7-42ee-486d-b472-1674f938b96f" providerId="ADAL" clId="{4CA9CB5D-BC69-4790-BE47-533DF12A4634}" dt="2025-07-22T13:42:13.352" v="237" actId="404"/>
          <ac:graphicFrameMkLst>
            <pc:docMk/>
            <pc:sldMk cId="3189239644" sldId="256"/>
            <ac:graphicFrameMk id="3" creationId="{403AC052-10DE-7E80-77CB-1E9BA79B9D7F}"/>
          </ac:graphicFrameMkLst>
        </pc:graphicFrameChg>
      </pc:sldChg>
      <pc:sldChg chg="delSp modSp mod">
        <pc:chgData name="Christina Vichou" userId="5243afe7-42ee-486d-b472-1674f938b96f" providerId="ADAL" clId="{4CA9CB5D-BC69-4790-BE47-533DF12A4634}" dt="2025-07-22T13:07:23.748" v="194"/>
        <pc:sldMkLst>
          <pc:docMk/>
          <pc:sldMk cId="357451863" sldId="257"/>
        </pc:sldMkLst>
        <pc:spChg chg="mod">
          <ac:chgData name="Christina Vichou" userId="5243afe7-42ee-486d-b472-1674f938b96f" providerId="ADAL" clId="{4CA9CB5D-BC69-4790-BE47-533DF12A4634}" dt="2025-07-22T13:06:33.512" v="186" actId="207"/>
          <ac:spMkLst>
            <pc:docMk/>
            <pc:sldMk cId="357451863" sldId="257"/>
            <ac:spMk id="2" creationId="{C035D37D-B423-0C19-83A5-D2F577EFF499}"/>
          </ac:spMkLst>
        </pc:spChg>
        <pc:graphicFrameChg chg="mod modGraphic">
          <ac:chgData name="Christina Vichou" userId="5243afe7-42ee-486d-b472-1674f938b96f" providerId="ADAL" clId="{4CA9CB5D-BC69-4790-BE47-533DF12A4634}" dt="2025-07-22T13:07:23.748" v="194"/>
          <ac:graphicFrameMkLst>
            <pc:docMk/>
            <pc:sldMk cId="357451863" sldId="257"/>
            <ac:graphicFrameMk id="4" creationId="{3EE7FE95-FD02-7978-2C4D-C17E7AE6D01D}"/>
          </ac:graphicFrameMkLst>
        </pc:graphicFrameChg>
      </pc:sldChg>
      <pc:sldChg chg="delSp modSp mod">
        <pc:chgData name="Christina Vichou" userId="5243afe7-42ee-486d-b472-1674f938b96f" providerId="ADAL" clId="{4CA9CB5D-BC69-4790-BE47-533DF12A4634}" dt="2025-07-22T13:07:48.385" v="201" actId="404"/>
        <pc:sldMkLst>
          <pc:docMk/>
          <pc:sldMk cId="3606620487" sldId="258"/>
        </pc:sldMkLst>
        <pc:spChg chg="mod">
          <ac:chgData name="Christina Vichou" userId="5243afe7-42ee-486d-b472-1674f938b96f" providerId="ADAL" clId="{4CA9CB5D-BC69-4790-BE47-533DF12A4634}" dt="2025-07-22T13:06:53.614" v="192" actId="207"/>
          <ac:spMkLst>
            <pc:docMk/>
            <pc:sldMk cId="3606620487" sldId="258"/>
            <ac:spMk id="8" creationId="{9EB5A20C-486B-F61D-A89E-326741EE0FB6}"/>
          </ac:spMkLst>
        </pc:spChg>
        <pc:graphicFrameChg chg="mod modGraphic">
          <ac:chgData name="Christina Vichou" userId="5243afe7-42ee-486d-b472-1674f938b96f" providerId="ADAL" clId="{4CA9CB5D-BC69-4790-BE47-533DF12A4634}" dt="2025-07-22T13:07:48.385" v="201" actId="404"/>
          <ac:graphicFrameMkLst>
            <pc:docMk/>
            <pc:sldMk cId="3606620487" sldId="258"/>
            <ac:graphicFrameMk id="3" creationId="{DAD81FF8-C6B2-4894-D205-C361E4BC3BB8}"/>
          </ac:graphicFrameMkLst>
        </pc:graphicFrameChg>
      </pc:sldChg>
      <pc:sldChg chg="delSp modSp mod">
        <pc:chgData name="Christina Vichou" userId="5243afe7-42ee-486d-b472-1674f938b96f" providerId="ADAL" clId="{4CA9CB5D-BC69-4790-BE47-533DF12A4634}" dt="2025-07-22T13:09:34.859" v="226"/>
        <pc:sldMkLst>
          <pc:docMk/>
          <pc:sldMk cId="3692428357" sldId="259"/>
        </pc:sldMkLst>
        <pc:spChg chg="mod">
          <ac:chgData name="Christina Vichou" userId="5243afe7-42ee-486d-b472-1674f938b96f" providerId="ADAL" clId="{4CA9CB5D-BC69-4790-BE47-533DF12A4634}" dt="2025-07-22T13:06:50.872" v="191" actId="207"/>
          <ac:spMkLst>
            <pc:docMk/>
            <pc:sldMk cId="3692428357" sldId="259"/>
            <ac:spMk id="10" creationId="{3B1D68FE-DE49-98AF-B9B1-5A267CB56CF7}"/>
          </ac:spMkLst>
        </pc:spChg>
        <pc:graphicFrameChg chg="mod modGraphic">
          <ac:chgData name="Christina Vichou" userId="5243afe7-42ee-486d-b472-1674f938b96f" providerId="ADAL" clId="{4CA9CB5D-BC69-4790-BE47-533DF12A4634}" dt="2025-07-22T13:09:34.859" v="226"/>
          <ac:graphicFrameMkLst>
            <pc:docMk/>
            <pc:sldMk cId="3692428357" sldId="259"/>
            <ac:graphicFrameMk id="6" creationId="{2EB51520-F61B-D1DA-E928-EBA25DF648E3}"/>
          </ac:graphicFrameMkLst>
        </pc:graphicFrameChg>
      </pc:sldChg>
      <pc:sldChg chg="delSp modSp mod">
        <pc:chgData name="Christina Vichou" userId="5243afe7-42ee-486d-b472-1674f938b96f" providerId="ADAL" clId="{4CA9CB5D-BC69-4790-BE47-533DF12A4634}" dt="2025-07-24T13:45:04.265" v="276"/>
        <pc:sldMkLst>
          <pc:docMk/>
          <pc:sldMk cId="4084658634" sldId="260"/>
        </pc:sldMkLst>
        <pc:spChg chg="mod">
          <ac:chgData name="Christina Vichou" userId="5243afe7-42ee-486d-b472-1674f938b96f" providerId="ADAL" clId="{4CA9CB5D-BC69-4790-BE47-533DF12A4634}" dt="2025-07-22T13:06:45.840" v="189" actId="207"/>
          <ac:spMkLst>
            <pc:docMk/>
            <pc:sldMk cId="4084658634" sldId="260"/>
            <ac:spMk id="6" creationId="{7C8AAADC-E31A-8BAB-93C8-DDF7E785D836}"/>
          </ac:spMkLst>
        </pc:spChg>
        <pc:graphicFrameChg chg="mod modGraphic">
          <ac:chgData name="Christina Vichou" userId="5243afe7-42ee-486d-b472-1674f938b96f" providerId="ADAL" clId="{4CA9CB5D-BC69-4790-BE47-533DF12A4634}" dt="2025-07-24T13:45:04.265" v="276"/>
          <ac:graphicFrameMkLst>
            <pc:docMk/>
            <pc:sldMk cId="4084658634" sldId="260"/>
            <ac:graphicFrameMk id="4" creationId="{EC0F0535-DB83-0813-DFCB-2BE2F8D4D21C}"/>
          </ac:graphicFrameMkLst>
        </pc:graphicFrameChg>
      </pc:sldChg>
      <pc:sldChg chg="delSp modSp mod">
        <pc:chgData name="Christina Vichou" userId="5243afe7-42ee-486d-b472-1674f938b96f" providerId="ADAL" clId="{4CA9CB5D-BC69-4790-BE47-533DF12A4634}" dt="2025-07-22T13:09:14.175" v="224"/>
        <pc:sldMkLst>
          <pc:docMk/>
          <pc:sldMk cId="2799704695" sldId="261"/>
        </pc:sldMkLst>
        <pc:spChg chg="mod">
          <ac:chgData name="Christina Vichou" userId="5243afe7-42ee-486d-b472-1674f938b96f" providerId="ADAL" clId="{4CA9CB5D-BC69-4790-BE47-533DF12A4634}" dt="2025-07-22T13:06:27.662" v="184" actId="207"/>
          <ac:spMkLst>
            <pc:docMk/>
            <pc:sldMk cId="2799704695" sldId="261"/>
            <ac:spMk id="5" creationId="{4A332C10-D1A9-047F-CB19-B9403C3B3803}"/>
          </ac:spMkLst>
        </pc:spChg>
        <pc:graphicFrameChg chg="mod modGraphic">
          <ac:chgData name="Christina Vichou" userId="5243afe7-42ee-486d-b472-1674f938b96f" providerId="ADAL" clId="{4CA9CB5D-BC69-4790-BE47-533DF12A4634}" dt="2025-07-22T13:09:14.175" v="224"/>
          <ac:graphicFrameMkLst>
            <pc:docMk/>
            <pc:sldMk cId="2799704695" sldId="261"/>
            <ac:graphicFrameMk id="4" creationId="{85702081-FBBE-1876-DAA6-926C1496D67C}"/>
          </ac:graphicFrameMkLst>
        </pc:graphicFrameChg>
      </pc:sldChg>
      <pc:sldChg chg="addSp delSp modSp mod">
        <pc:chgData name="Christina Vichou" userId="5243afe7-42ee-486d-b472-1674f938b96f" providerId="ADAL" clId="{4CA9CB5D-BC69-4790-BE47-533DF12A4634}" dt="2025-07-22T13:09:19.924" v="225"/>
        <pc:sldMkLst>
          <pc:docMk/>
          <pc:sldMk cId="2048590426" sldId="262"/>
        </pc:sldMkLst>
        <pc:spChg chg="mod">
          <ac:chgData name="Christina Vichou" userId="5243afe7-42ee-486d-b472-1674f938b96f" providerId="ADAL" clId="{4CA9CB5D-BC69-4790-BE47-533DF12A4634}" dt="2025-07-22T13:06:30.091" v="185" actId="207"/>
          <ac:spMkLst>
            <pc:docMk/>
            <pc:sldMk cId="2048590426" sldId="262"/>
            <ac:spMk id="5" creationId="{DF40BE08-73E4-613D-4542-BA313A183AAB}"/>
          </ac:spMkLst>
        </pc:spChg>
        <pc:graphicFrameChg chg="add del mod modGraphic">
          <ac:chgData name="Christina Vichou" userId="5243afe7-42ee-486d-b472-1674f938b96f" providerId="ADAL" clId="{4CA9CB5D-BC69-4790-BE47-533DF12A4634}" dt="2025-07-22T13:09:19.924" v="225"/>
          <ac:graphicFrameMkLst>
            <pc:docMk/>
            <pc:sldMk cId="2048590426" sldId="262"/>
            <ac:graphicFrameMk id="4" creationId="{A8680FD9-8E55-B49C-2EA4-4230DBB96E3D}"/>
          </ac:graphicFrameMkLst>
        </pc:graphicFrameChg>
      </pc:sldChg>
      <pc:sldChg chg="addSp delSp modSp mod">
        <pc:chgData name="Christina Vichou" userId="5243afe7-42ee-486d-b472-1674f938b96f" providerId="ADAL" clId="{4CA9CB5D-BC69-4790-BE47-533DF12A4634}" dt="2025-07-22T13:08:27.595" v="219" actId="20577"/>
        <pc:sldMkLst>
          <pc:docMk/>
          <pc:sldMk cId="251065555" sldId="263"/>
        </pc:sldMkLst>
        <pc:spChg chg="mod">
          <ac:chgData name="Christina Vichou" userId="5243afe7-42ee-486d-b472-1674f938b96f" providerId="ADAL" clId="{4CA9CB5D-BC69-4790-BE47-533DF12A4634}" dt="2025-07-22T13:06:23.448" v="183" actId="207"/>
          <ac:spMkLst>
            <pc:docMk/>
            <pc:sldMk cId="251065555" sldId="263"/>
            <ac:spMk id="3" creationId="{7B70579E-8129-6DDD-3081-A3FDEEAC392B}"/>
          </ac:spMkLst>
        </pc:spChg>
        <pc:graphicFrameChg chg="mod modGraphic">
          <ac:chgData name="Christina Vichou" userId="5243afe7-42ee-486d-b472-1674f938b96f" providerId="ADAL" clId="{4CA9CB5D-BC69-4790-BE47-533DF12A4634}" dt="2025-07-22T13:08:27.595" v="219" actId="20577"/>
          <ac:graphicFrameMkLst>
            <pc:docMk/>
            <pc:sldMk cId="251065555" sldId="263"/>
            <ac:graphicFrameMk id="4" creationId="{433BD6AF-24BF-123A-2469-93F19AE4F0F1}"/>
          </ac:graphicFrameMkLst>
        </pc:graphicFrameChg>
      </pc:sldChg>
      <pc:sldChg chg="delSp modSp mod">
        <pc:chgData name="Christina Vichou" userId="5243afe7-42ee-486d-b472-1674f938b96f" providerId="ADAL" clId="{4CA9CB5D-BC69-4790-BE47-533DF12A4634}" dt="2025-07-22T13:06:38.488" v="187" actId="207"/>
        <pc:sldMkLst>
          <pc:docMk/>
          <pc:sldMk cId="3091495568" sldId="264"/>
        </pc:sldMkLst>
        <pc:spChg chg="mod">
          <ac:chgData name="Christina Vichou" userId="5243afe7-42ee-486d-b472-1674f938b96f" providerId="ADAL" clId="{4CA9CB5D-BC69-4790-BE47-533DF12A4634}" dt="2025-07-22T13:06:38.488" v="187" actId="207"/>
          <ac:spMkLst>
            <pc:docMk/>
            <pc:sldMk cId="3091495568" sldId="264"/>
            <ac:spMk id="3" creationId="{7B70579E-8129-6DDD-3081-A3FDEEAC392B}"/>
          </ac:spMkLst>
        </pc:spChg>
      </pc:sldChg>
      <pc:sldChg chg="addSp delSp modSp add mod">
        <pc:chgData name="Christina Vichou" userId="5243afe7-42ee-486d-b472-1674f938b96f" providerId="ADAL" clId="{4CA9CB5D-BC69-4790-BE47-533DF12A4634}" dt="2025-07-22T13:09:48.776" v="228" actId="1076"/>
        <pc:sldMkLst>
          <pc:docMk/>
          <pc:sldMk cId="1824595907" sldId="265"/>
        </pc:sldMkLst>
        <pc:spChg chg="mod">
          <ac:chgData name="Christina Vichou" userId="5243afe7-42ee-486d-b472-1674f938b96f" providerId="ADAL" clId="{4CA9CB5D-BC69-4790-BE47-533DF12A4634}" dt="2025-07-22T13:06:48.087" v="190" actId="207"/>
          <ac:spMkLst>
            <pc:docMk/>
            <pc:sldMk cId="1824595907" sldId="265"/>
            <ac:spMk id="10" creationId="{6BAADACE-08EA-E90D-3F37-59CFE90D245C}"/>
          </ac:spMkLst>
        </pc:spChg>
        <pc:graphicFrameChg chg="add del mod modGraphic">
          <ac:chgData name="Christina Vichou" userId="5243afe7-42ee-486d-b472-1674f938b96f" providerId="ADAL" clId="{4CA9CB5D-BC69-4790-BE47-533DF12A4634}" dt="2025-07-22T13:09:48.776" v="228" actId="1076"/>
          <ac:graphicFrameMkLst>
            <pc:docMk/>
            <pc:sldMk cId="1824595907" sldId="265"/>
            <ac:graphicFrameMk id="6" creationId="{7BE8E175-ED2C-E91B-7B67-348F52F92404}"/>
          </ac:graphicFrameMkLst>
        </pc:graphicFrameChg>
      </pc:sldChg>
      <pc:sldChg chg="delSp modSp add mod ord">
        <pc:chgData name="Christina Vichou" userId="5243afe7-42ee-486d-b472-1674f938b96f" providerId="ADAL" clId="{4CA9CB5D-BC69-4790-BE47-533DF12A4634}" dt="2025-07-22T13:09:04.950" v="223"/>
        <pc:sldMkLst>
          <pc:docMk/>
          <pc:sldMk cId="3702020521" sldId="266"/>
        </pc:sldMkLst>
        <pc:spChg chg="mod">
          <ac:chgData name="Christina Vichou" userId="5243afe7-42ee-486d-b472-1674f938b96f" providerId="ADAL" clId="{4CA9CB5D-BC69-4790-BE47-533DF12A4634}" dt="2025-07-22T13:06:43.264" v="188" actId="207"/>
          <ac:spMkLst>
            <pc:docMk/>
            <pc:sldMk cId="3702020521" sldId="266"/>
            <ac:spMk id="5" creationId="{42710B12-356F-5A92-C4DD-6ACE35F7042C}"/>
          </ac:spMkLst>
        </pc:spChg>
        <pc:graphicFrameChg chg="mod modGraphic">
          <ac:chgData name="Christina Vichou" userId="5243afe7-42ee-486d-b472-1674f938b96f" providerId="ADAL" clId="{4CA9CB5D-BC69-4790-BE47-533DF12A4634}" dt="2025-07-22T13:09:04.950" v="223"/>
          <ac:graphicFrameMkLst>
            <pc:docMk/>
            <pc:sldMk cId="3702020521" sldId="266"/>
            <ac:graphicFrameMk id="4" creationId="{FBBF98AC-5C9A-B0C7-821F-B123DA2FFFE6}"/>
          </ac:graphicFrameMkLst>
        </pc:graphicFrameChg>
      </pc:sldChg>
      <pc:sldMasterChg chg="addSp modSp mod">
        <pc:chgData name="Christina Vichou" userId="5243afe7-42ee-486d-b472-1674f938b96f" providerId="ADAL" clId="{4CA9CB5D-BC69-4790-BE47-533DF12A4634}" dt="2025-07-22T13:06:11.668" v="180"/>
        <pc:sldMasterMkLst>
          <pc:docMk/>
          <pc:sldMasterMk cId="3338051141" sldId="2147483660"/>
        </pc:sldMasterMkLst>
        <pc:spChg chg="mod">
          <ac:chgData name="Christina Vichou" userId="5243afe7-42ee-486d-b472-1674f938b96f" providerId="ADAL" clId="{4CA9CB5D-BC69-4790-BE47-533DF12A4634}" dt="2025-07-22T13:05:00.334" v="138" actId="20577"/>
          <ac:spMkLst>
            <pc:docMk/>
            <pc:sldMasterMk cId="3338051141" sldId="2147483660"/>
            <ac:spMk id="7" creationId="{B5C1BE22-78E4-B31F-767E-AF8E77D08562}"/>
          </ac:spMkLst>
        </pc:spChg>
        <pc:picChg chg="add mod">
          <ac:chgData name="Christina Vichou" userId="5243afe7-42ee-486d-b472-1674f938b96f" providerId="ADAL" clId="{4CA9CB5D-BC69-4790-BE47-533DF12A4634}" dt="2025-07-22T13:06:11.668" v="180"/>
          <ac:picMkLst>
            <pc:docMk/>
            <pc:sldMasterMk cId="3338051141" sldId="2147483660"/>
            <ac:picMk id="5" creationId="{1172033B-6BC6-AE2F-967E-ED8D3A7BC6E5}"/>
          </ac:picMkLst>
        </pc:picChg>
      </pc:sldMasterChg>
    </pc:docChg>
  </pc:docChgLst>
  <pc:docChgLst>
    <pc:chgData name="Christina Vichou" userId="5243afe7-42ee-486d-b472-1674f938b96f" providerId="ADAL" clId="{96B280B1-459D-45E1-9A1D-B9B3BAD33AA4}"/>
    <pc:docChg chg="undo custSel modSld">
      <pc:chgData name="Christina Vichou" userId="5243afe7-42ee-486d-b472-1674f938b96f" providerId="ADAL" clId="{96B280B1-459D-45E1-9A1D-B9B3BAD33AA4}" dt="2022-11-28T14:36:54.986" v="485"/>
      <pc:docMkLst>
        <pc:docMk/>
      </pc:docMkLst>
      <pc:sldChg chg="addSp delSp modSp mod">
        <pc:chgData name="Christina Vichou" userId="5243afe7-42ee-486d-b472-1674f938b96f" providerId="ADAL" clId="{96B280B1-459D-45E1-9A1D-B9B3BAD33AA4}" dt="2022-11-28T14:36:37.102" v="481"/>
        <pc:sldMkLst>
          <pc:docMk/>
          <pc:sldMk cId="3189239644" sldId="256"/>
        </pc:sldMkLst>
      </pc:sldChg>
      <pc:sldChg chg="addSp delSp modSp mod">
        <pc:chgData name="Christina Vichou" userId="5243afe7-42ee-486d-b472-1674f938b96f" providerId="ADAL" clId="{96B280B1-459D-45E1-9A1D-B9B3BAD33AA4}" dt="2022-11-28T14:36:54.986" v="485"/>
        <pc:sldMkLst>
          <pc:docMk/>
          <pc:sldMk cId="357451863" sldId="257"/>
        </pc:sldMkLst>
      </pc:sldChg>
      <pc:sldChg chg="addSp delSp modSp mod">
        <pc:chgData name="Christina Vichou" userId="5243afe7-42ee-486d-b472-1674f938b96f" providerId="ADAL" clId="{96B280B1-459D-45E1-9A1D-B9B3BAD33AA4}" dt="2022-11-28T14:32:06.987" v="467" actId="14734"/>
        <pc:sldMkLst>
          <pc:docMk/>
          <pc:sldMk cId="3606620487" sldId="258"/>
        </pc:sldMkLst>
      </pc:sldChg>
      <pc:sldChg chg="addSp delSp modSp mod">
        <pc:chgData name="Christina Vichou" userId="5243afe7-42ee-486d-b472-1674f938b96f" providerId="ADAL" clId="{96B280B1-459D-45E1-9A1D-B9B3BAD33AA4}" dt="2022-11-28T14:31:25.535" v="462" actId="2711"/>
        <pc:sldMkLst>
          <pc:docMk/>
          <pc:sldMk cId="3692428357" sldId="259"/>
        </pc:sldMkLst>
      </pc:sldChg>
      <pc:sldChg chg="addSp delSp modSp mod">
        <pc:chgData name="Christina Vichou" userId="5243afe7-42ee-486d-b472-1674f938b96f" providerId="ADAL" clId="{96B280B1-459D-45E1-9A1D-B9B3BAD33AA4}" dt="2022-11-28T14:36:46.139" v="483"/>
        <pc:sldMkLst>
          <pc:docMk/>
          <pc:sldMk cId="4084658634" sldId="260"/>
        </pc:sldMkLst>
      </pc:sldChg>
      <pc:sldChg chg="addSp delSp modSp mod">
        <pc:chgData name="Christina Vichou" userId="5243afe7-42ee-486d-b472-1674f938b96f" providerId="ADAL" clId="{96B280B1-459D-45E1-9A1D-B9B3BAD33AA4}" dt="2022-11-28T14:32:37.240" v="476" actId="20577"/>
        <pc:sldMkLst>
          <pc:docMk/>
          <pc:sldMk cId="2799704695" sldId="261"/>
        </pc:sldMkLst>
      </pc:sldChg>
      <pc:sldChg chg="addSp delSp modSp mod">
        <pc:chgData name="Christina Vichou" userId="5243afe7-42ee-486d-b472-1674f938b96f" providerId="ADAL" clId="{96B280B1-459D-45E1-9A1D-B9B3BAD33AA4}" dt="2022-11-28T14:31:42.740" v="464" actId="2711"/>
        <pc:sldMkLst>
          <pc:docMk/>
          <pc:sldMk cId="2048590426" sldId="262"/>
        </pc:sldMkLst>
      </pc:sldChg>
      <pc:sldChg chg="addSp delSp modSp mod">
        <pc:chgData name="Christina Vichou" userId="5243afe7-42ee-486d-b472-1674f938b96f" providerId="ADAL" clId="{96B280B1-459D-45E1-9A1D-B9B3BAD33AA4}" dt="2022-11-28T14:31:52.664" v="466" actId="2711"/>
        <pc:sldMkLst>
          <pc:docMk/>
          <pc:sldMk cId="251065555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927D-7005-4874-870E-695B8F10B77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1FE3-A700-43C4-A5B7-885CE62A6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556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927D-7005-4874-870E-695B8F10B77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1FE3-A700-43C4-A5B7-885CE62A6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83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927D-7005-4874-870E-695B8F10B77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1FE3-A700-43C4-A5B7-885CE62A6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305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927D-7005-4874-870E-695B8F10B77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1FE3-A700-43C4-A5B7-885CE62A6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70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927D-7005-4874-870E-695B8F10B77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1FE3-A700-43C4-A5B7-885CE62A6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420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927D-7005-4874-870E-695B8F10B77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1FE3-A700-43C4-A5B7-885CE62A6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034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927D-7005-4874-870E-695B8F10B77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1FE3-A700-43C4-A5B7-885CE62A6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65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927D-7005-4874-870E-695B8F10B77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1FE3-A700-43C4-A5B7-885CE62A6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02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927D-7005-4874-870E-695B8F10B77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1FE3-A700-43C4-A5B7-885CE62A6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187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927D-7005-4874-870E-695B8F10B77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1FE3-A700-43C4-A5B7-885CE62A6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246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927D-7005-4874-870E-695B8F10B77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1FE3-A700-43C4-A5B7-885CE62A6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98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8927D-7005-4874-870E-695B8F10B77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E1FE3-A700-43C4-A5B7-885CE62A6A4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C1BE22-78E4-B31F-767E-AF8E77D08562}"/>
              </a:ext>
            </a:extLst>
          </p:cNvPr>
          <p:cNvSpPr txBox="1"/>
          <p:nvPr userDrawn="1"/>
        </p:nvSpPr>
        <p:spPr>
          <a:xfrm>
            <a:off x="3247517" y="6492874"/>
            <a:ext cx="264896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1000" b="0" dirty="0">
                <a:solidFill>
                  <a:schemeClr val="bg1">
                    <a:lumMod val="50000"/>
                  </a:schemeClr>
                </a:solidFill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Ιούλιος 202</a:t>
            </a:r>
            <a:r>
              <a:rPr lang="en-US" sz="1000" b="0" dirty="0">
                <a:solidFill>
                  <a:schemeClr val="bg1">
                    <a:lumMod val="50000"/>
                  </a:schemeClr>
                </a:solidFill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5</a:t>
            </a:r>
          </a:p>
        </p:txBody>
      </p:sp>
      <p:pic>
        <p:nvPicPr>
          <p:cNvPr id="5" name="Grafik 1">
            <a:extLst>
              <a:ext uri="{FF2B5EF4-FFF2-40B4-BE49-F238E27FC236}">
                <a16:creationId xmlns:a16="http://schemas.microsoft.com/office/drawing/2014/main" id="{1172033B-6BC6-AE2F-967E-ED8D3A7BC6E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70392" y="170305"/>
            <a:ext cx="1971765" cy="546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051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58E7B61A-A31B-43A0-9EDA-EC67DBDEE737}"/>
              </a:ext>
            </a:extLst>
          </p:cNvPr>
          <p:cNvSpPr txBox="1"/>
          <p:nvPr/>
        </p:nvSpPr>
        <p:spPr>
          <a:xfrm>
            <a:off x="231083" y="6446392"/>
            <a:ext cx="242829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0" dirty="0">
                <a:solidFill>
                  <a:srgbClr val="474893"/>
                </a:solidFill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Euronet Merchant Services </a:t>
            </a:r>
            <a:r>
              <a:rPr lang="en-US" sz="1000" b="0" dirty="0">
                <a:solidFill>
                  <a:srgbClr val="EC6113"/>
                </a:solidFill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Greece</a:t>
            </a:r>
          </a:p>
        </p:txBody>
      </p:sp>
      <p:pic>
        <p:nvPicPr>
          <p:cNvPr id="34" name="Graphic 13">
            <a:extLst>
              <a:ext uri="{FF2B5EF4-FFF2-40B4-BE49-F238E27FC236}">
                <a16:creationId xmlns:a16="http://schemas.microsoft.com/office/drawing/2014/main" id="{0219B416-AB7F-4729-BE8E-D68A8DE01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70810" y="563440"/>
            <a:ext cx="825963" cy="576850"/>
          </a:xfrm>
          <a:prstGeom prst="rect">
            <a:avLst/>
          </a:prstGeom>
        </p:spPr>
      </p:pic>
      <p:sp>
        <p:nvSpPr>
          <p:cNvPr id="39" name="Textplatzhalter 21">
            <a:extLst>
              <a:ext uri="{FF2B5EF4-FFF2-40B4-BE49-F238E27FC236}">
                <a16:creationId xmlns:a16="http://schemas.microsoft.com/office/drawing/2014/main" id="{A282108E-15E4-41D9-A80B-56562D78E825}"/>
              </a:ext>
            </a:extLst>
          </p:cNvPr>
          <p:cNvSpPr txBox="1">
            <a:spLocks/>
          </p:cNvSpPr>
          <p:nvPr/>
        </p:nvSpPr>
        <p:spPr>
          <a:xfrm>
            <a:off x="6078400" y="257472"/>
            <a:ext cx="3060802" cy="381681"/>
          </a:xfrm>
          <a:prstGeom prst="rect">
            <a:avLst/>
          </a:prstGeom>
        </p:spPr>
        <p:txBody>
          <a:bodyPr/>
          <a:lstStyle>
            <a:lvl1pPr marL="0" indent="0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lang="de-DE" sz="1800" b="1" i="0" kern="1200" smtClean="0">
                <a:gradFill flip="none" rotWithShape="1">
                  <a:gsLst>
                    <a:gs pos="100000">
                      <a:schemeClr val="tx2"/>
                    </a:gs>
                    <a:gs pos="0">
                      <a:schemeClr val="accent2"/>
                    </a:gs>
                  </a:gsLst>
                  <a:lin ang="10800000" scaled="1"/>
                  <a:tileRect/>
                </a:gradFill>
                <a:effectLst/>
                <a:latin typeface="Century Gothic" panose="020B0502020202020204" pitchFamily="34" charset="0"/>
                <a:ea typeface="+mn-ea"/>
                <a:cs typeface="+mn-cs"/>
              </a:defRPr>
            </a:lvl1pPr>
            <a:lvl2pPr marL="171872" indent="0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129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9980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2831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684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534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385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237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703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A00A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Κόστη Σχημάτων Καρτών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03AC052-10DE-7E80-77CB-1E9BA79B9D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241734"/>
              </p:ext>
            </p:extLst>
          </p:nvPr>
        </p:nvGraphicFramePr>
        <p:xfrm>
          <a:off x="886029" y="1190712"/>
          <a:ext cx="7810744" cy="4589695"/>
        </p:xfrm>
        <a:graphic>
          <a:graphicData uri="http://schemas.openxmlformats.org/drawingml/2006/table">
            <a:tbl>
              <a:tblPr/>
              <a:tblGrid>
                <a:gridCol w="810549">
                  <a:extLst>
                    <a:ext uri="{9D8B030D-6E8A-4147-A177-3AD203B41FA5}">
                      <a16:colId xmlns:a16="http://schemas.microsoft.com/office/drawing/2014/main" val="1274572276"/>
                    </a:ext>
                  </a:extLst>
                </a:gridCol>
                <a:gridCol w="1039795">
                  <a:extLst>
                    <a:ext uri="{9D8B030D-6E8A-4147-A177-3AD203B41FA5}">
                      <a16:colId xmlns:a16="http://schemas.microsoft.com/office/drawing/2014/main" val="3045850334"/>
                    </a:ext>
                  </a:extLst>
                </a:gridCol>
                <a:gridCol w="933359">
                  <a:extLst>
                    <a:ext uri="{9D8B030D-6E8A-4147-A177-3AD203B41FA5}">
                      <a16:colId xmlns:a16="http://schemas.microsoft.com/office/drawing/2014/main" val="2410025817"/>
                    </a:ext>
                  </a:extLst>
                </a:gridCol>
                <a:gridCol w="933359">
                  <a:extLst>
                    <a:ext uri="{9D8B030D-6E8A-4147-A177-3AD203B41FA5}">
                      <a16:colId xmlns:a16="http://schemas.microsoft.com/office/drawing/2014/main" val="3016442084"/>
                    </a:ext>
                  </a:extLst>
                </a:gridCol>
                <a:gridCol w="646802">
                  <a:extLst>
                    <a:ext uri="{9D8B030D-6E8A-4147-A177-3AD203B41FA5}">
                      <a16:colId xmlns:a16="http://schemas.microsoft.com/office/drawing/2014/main" val="3630173056"/>
                    </a:ext>
                  </a:extLst>
                </a:gridCol>
                <a:gridCol w="622240">
                  <a:extLst>
                    <a:ext uri="{9D8B030D-6E8A-4147-A177-3AD203B41FA5}">
                      <a16:colId xmlns:a16="http://schemas.microsoft.com/office/drawing/2014/main" val="2387218108"/>
                    </a:ext>
                  </a:extLst>
                </a:gridCol>
                <a:gridCol w="139185">
                  <a:extLst>
                    <a:ext uri="{9D8B030D-6E8A-4147-A177-3AD203B41FA5}">
                      <a16:colId xmlns:a16="http://schemas.microsoft.com/office/drawing/2014/main" val="3444597746"/>
                    </a:ext>
                  </a:extLst>
                </a:gridCol>
                <a:gridCol w="671364">
                  <a:extLst>
                    <a:ext uri="{9D8B030D-6E8A-4147-A177-3AD203B41FA5}">
                      <a16:colId xmlns:a16="http://schemas.microsoft.com/office/drawing/2014/main" val="2076173027"/>
                    </a:ext>
                  </a:extLst>
                </a:gridCol>
                <a:gridCol w="614052">
                  <a:extLst>
                    <a:ext uri="{9D8B030D-6E8A-4147-A177-3AD203B41FA5}">
                      <a16:colId xmlns:a16="http://schemas.microsoft.com/office/drawing/2014/main" val="660597309"/>
                    </a:ext>
                  </a:extLst>
                </a:gridCol>
                <a:gridCol w="130998">
                  <a:extLst>
                    <a:ext uri="{9D8B030D-6E8A-4147-A177-3AD203B41FA5}">
                      <a16:colId xmlns:a16="http://schemas.microsoft.com/office/drawing/2014/main" val="4010129523"/>
                    </a:ext>
                  </a:extLst>
                </a:gridCol>
                <a:gridCol w="654989">
                  <a:extLst>
                    <a:ext uri="{9D8B030D-6E8A-4147-A177-3AD203B41FA5}">
                      <a16:colId xmlns:a16="http://schemas.microsoft.com/office/drawing/2014/main" val="2274939832"/>
                    </a:ext>
                  </a:extLst>
                </a:gridCol>
                <a:gridCol w="614052">
                  <a:extLst>
                    <a:ext uri="{9D8B030D-6E8A-4147-A177-3AD203B41FA5}">
                      <a16:colId xmlns:a16="http://schemas.microsoft.com/office/drawing/2014/main" val="2667834368"/>
                    </a:ext>
                  </a:extLst>
                </a:gridCol>
              </a:tblGrid>
              <a:tr h="1269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C000"/>
                          </a:highlight>
                          <a:latin typeface="Calibri" panose="020F0502020204030204" pitchFamily="34" charset="0"/>
                        </a:rPr>
                        <a:t>Αξία Συναλλαγής</a:t>
                      </a: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3399"/>
                          </a:highlight>
                          <a:latin typeface="Calibri" panose="020F0502020204030204" pitchFamily="34" charset="0"/>
                        </a:rPr>
                        <a:t>Συναλλαγές σε Ευρώ</a:t>
                      </a: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C65911"/>
                          </a:highlight>
                          <a:latin typeface="Calibri" panose="020F0502020204030204" pitchFamily="34" charset="0"/>
                        </a:rPr>
                        <a:t>Συναλλαγές εκτός Ευρώ</a:t>
                      </a: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591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134941"/>
                  </a:ext>
                </a:extLst>
              </a:tr>
              <a:tr h="203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Κάρτες</a:t>
                      </a: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Προέλευση</a:t>
                      </a: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Τρόπος Συναλλαγής</a:t>
                      </a: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Είδος Συναλλαγής</a:t>
                      </a: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Ελάχιστο</a:t>
                      </a: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Μέγιστο</a:t>
                      </a: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800" b="1" i="0" u="none" strike="noStrike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Ποσοστό επί αξίας συναλλαγής</a:t>
                      </a: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Σταθερή Χρέωση</a:t>
                      </a: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800" b="1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Ποσοστό επί αξίας συναλλαγής</a:t>
                      </a: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Σταθερή Χρέωση</a:t>
                      </a: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39854"/>
                  </a:ext>
                </a:extLst>
              </a:tr>
              <a:tr h="121858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Χρεωστικές &amp; Πιστωτικές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Ελλάδα – όλες οι τράπεζες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0,086333%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0,00707314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0,00707314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1797481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0,086333%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0,00863314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0,00863314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0021199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0,086333%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0,01273314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0,01273314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4182786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0,086333%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0,03173314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0,03173314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189180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0,086333%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323964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0,086333%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790267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0,086333%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655281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0,086333%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431101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Χωρίς Παρουσία Κάρτας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0,105550%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0,00707314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0,135550%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0,00707314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7592013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0,105550%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0,00863314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0,135550%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0,00863314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12663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0,105550%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0,01273314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0,135550%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0,01273314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544053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0,105550%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0,03173314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0,135550%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0,03173314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1902446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Χωρίς Παρουσία Κάρτας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0,086333%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461993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0,086333%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012689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0,086333%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933554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0,086333%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545523"/>
                  </a:ext>
                </a:extLst>
              </a:tr>
              <a:tr h="121858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0102243"/>
                  </a:ext>
                </a:extLst>
              </a:tr>
              <a:tr h="121858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Χρεωστικές &amp; Πιστωτικές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Ελλάδα – όλες οι τράπεζες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0,095333%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0,125333%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3049737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0,095333%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0,125333%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7321654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0,095333%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0,125333%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8918678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0,095333%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0,125333%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139553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0,086333%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678784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0,086333%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406927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0,086333%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607193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0,086333%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123365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Χωρίς Παρουσία Κάρτας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0,184877%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0,214877%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5495458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0,184877%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0,214877%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2257789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0,184877%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0,214877%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2227852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0,184877%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0,214877%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36497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Χωρίς Παρουσία Κάρτας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0,156660%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0,186660%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579177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0,156660%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0,186660%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456609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0,156660%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0,186660%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013004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0,156660%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0,186660%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504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239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2E1FCB90-4C37-41A4-A14B-3109BFB37375}"/>
              </a:ext>
            </a:extLst>
          </p:cNvPr>
          <p:cNvSpPr txBox="1"/>
          <p:nvPr/>
        </p:nvSpPr>
        <p:spPr>
          <a:xfrm>
            <a:off x="231083" y="6446392"/>
            <a:ext cx="4572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0" dirty="0">
                <a:solidFill>
                  <a:srgbClr val="474893"/>
                </a:solidFill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Euronet Merchant Services </a:t>
            </a:r>
            <a:r>
              <a:rPr lang="en-US" sz="1000" b="0" dirty="0">
                <a:solidFill>
                  <a:srgbClr val="EC6113"/>
                </a:solidFill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Greece</a:t>
            </a:r>
          </a:p>
        </p:txBody>
      </p:sp>
      <p:sp>
        <p:nvSpPr>
          <p:cNvPr id="20" name="object 2">
            <a:extLst>
              <a:ext uri="{FF2B5EF4-FFF2-40B4-BE49-F238E27FC236}">
                <a16:creationId xmlns:a16="http://schemas.microsoft.com/office/drawing/2014/main" id="{94935444-7F31-44A6-BF8A-4AD571ED227C}"/>
              </a:ext>
            </a:extLst>
          </p:cNvPr>
          <p:cNvSpPr/>
          <p:nvPr/>
        </p:nvSpPr>
        <p:spPr>
          <a:xfrm>
            <a:off x="7665721" y="756823"/>
            <a:ext cx="1063770" cy="325217"/>
          </a:xfrm>
          <a:custGeom>
            <a:avLst/>
            <a:gdLst/>
            <a:ahLst/>
            <a:cxnLst/>
            <a:rect l="l" t="t" r="r" b="b"/>
            <a:pathLst>
              <a:path w="11405235" h="3683000">
                <a:moveTo>
                  <a:pt x="6828246" y="3670300"/>
                </a:moveTo>
                <a:lnTo>
                  <a:pt x="6253042" y="3670300"/>
                </a:lnTo>
                <a:lnTo>
                  <a:pt x="6309912" y="3683000"/>
                </a:lnTo>
                <a:lnTo>
                  <a:pt x="6772888" y="3683000"/>
                </a:lnTo>
                <a:lnTo>
                  <a:pt x="6828246" y="3670300"/>
                </a:lnTo>
                <a:close/>
              </a:path>
              <a:path w="11405235" h="3683000">
                <a:moveTo>
                  <a:pt x="6936209" y="3657600"/>
                </a:moveTo>
                <a:lnTo>
                  <a:pt x="6141636" y="3657600"/>
                </a:lnTo>
                <a:lnTo>
                  <a:pt x="6196914" y="3670300"/>
                </a:lnTo>
                <a:lnTo>
                  <a:pt x="6882691" y="3670300"/>
                </a:lnTo>
                <a:lnTo>
                  <a:pt x="6936209" y="3657600"/>
                </a:lnTo>
                <a:close/>
              </a:path>
              <a:path w="11405235" h="3683000">
                <a:moveTo>
                  <a:pt x="5684798" y="2717800"/>
                </a:moveTo>
                <a:lnTo>
                  <a:pt x="5517790" y="3505200"/>
                </a:lnTo>
                <a:lnTo>
                  <a:pt x="5549770" y="3517900"/>
                </a:lnTo>
                <a:lnTo>
                  <a:pt x="5584120" y="3530600"/>
                </a:lnTo>
                <a:lnTo>
                  <a:pt x="5620731" y="3543300"/>
                </a:lnTo>
                <a:lnTo>
                  <a:pt x="5659495" y="3556000"/>
                </a:lnTo>
                <a:lnTo>
                  <a:pt x="5700302" y="3568700"/>
                </a:lnTo>
                <a:lnTo>
                  <a:pt x="5743044" y="3581400"/>
                </a:lnTo>
                <a:lnTo>
                  <a:pt x="5787614" y="3594100"/>
                </a:lnTo>
                <a:lnTo>
                  <a:pt x="5881799" y="3619500"/>
                </a:lnTo>
                <a:lnTo>
                  <a:pt x="5931198" y="3619500"/>
                </a:lnTo>
                <a:lnTo>
                  <a:pt x="6087317" y="3657600"/>
                </a:lnTo>
                <a:lnTo>
                  <a:pt x="6988784" y="3657600"/>
                </a:lnTo>
                <a:lnTo>
                  <a:pt x="7140706" y="3619500"/>
                </a:lnTo>
                <a:lnTo>
                  <a:pt x="7283605" y="3581400"/>
                </a:lnTo>
                <a:lnTo>
                  <a:pt x="7329162" y="3556000"/>
                </a:lnTo>
                <a:lnTo>
                  <a:pt x="7417074" y="3530600"/>
                </a:lnTo>
                <a:lnTo>
                  <a:pt x="7459397" y="3505200"/>
                </a:lnTo>
                <a:lnTo>
                  <a:pt x="7500613" y="3492500"/>
                </a:lnTo>
                <a:lnTo>
                  <a:pt x="7540705" y="3467100"/>
                </a:lnTo>
                <a:lnTo>
                  <a:pt x="7579659" y="3441700"/>
                </a:lnTo>
                <a:lnTo>
                  <a:pt x="7617461" y="3416300"/>
                </a:lnTo>
                <a:lnTo>
                  <a:pt x="7654093" y="3390900"/>
                </a:lnTo>
                <a:lnTo>
                  <a:pt x="7689542" y="3365500"/>
                </a:lnTo>
                <a:lnTo>
                  <a:pt x="7723793" y="3340100"/>
                </a:lnTo>
                <a:lnTo>
                  <a:pt x="7756831" y="3314700"/>
                </a:lnTo>
                <a:lnTo>
                  <a:pt x="7788639" y="3289300"/>
                </a:lnTo>
                <a:lnTo>
                  <a:pt x="7819204" y="3263900"/>
                </a:lnTo>
                <a:lnTo>
                  <a:pt x="7848511" y="3225800"/>
                </a:lnTo>
                <a:lnTo>
                  <a:pt x="7876543" y="3200400"/>
                </a:lnTo>
                <a:lnTo>
                  <a:pt x="7903287" y="3175000"/>
                </a:lnTo>
                <a:lnTo>
                  <a:pt x="7928727" y="3136900"/>
                </a:lnTo>
                <a:lnTo>
                  <a:pt x="7952848" y="3098800"/>
                </a:lnTo>
                <a:lnTo>
                  <a:pt x="7975634" y="3073400"/>
                </a:lnTo>
                <a:lnTo>
                  <a:pt x="7997072" y="3035300"/>
                </a:lnTo>
                <a:lnTo>
                  <a:pt x="8017146" y="2997200"/>
                </a:lnTo>
                <a:lnTo>
                  <a:pt x="8035840" y="2959100"/>
                </a:lnTo>
                <a:lnTo>
                  <a:pt x="8041606" y="2946400"/>
                </a:lnTo>
                <a:lnTo>
                  <a:pt x="6497804" y="2946400"/>
                </a:lnTo>
                <a:lnTo>
                  <a:pt x="6435284" y="2933700"/>
                </a:lnTo>
                <a:lnTo>
                  <a:pt x="6375365" y="2933700"/>
                </a:lnTo>
                <a:lnTo>
                  <a:pt x="6317943" y="2921000"/>
                </a:lnTo>
                <a:lnTo>
                  <a:pt x="6262912" y="2921000"/>
                </a:lnTo>
                <a:lnTo>
                  <a:pt x="6210167" y="2908300"/>
                </a:lnTo>
                <a:lnTo>
                  <a:pt x="6159603" y="2895600"/>
                </a:lnTo>
                <a:lnTo>
                  <a:pt x="6111116" y="2882900"/>
                </a:lnTo>
                <a:lnTo>
                  <a:pt x="6064600" y="2870200"/>
                </a:lnTo>
                <a:lnTo>
                  <a:pt x="6019952" y="2857500"/>
                </a:lnTo>
                <a:lnTo>
                  <a:pt x="5977064" y="2844800"/>
                </a:lnTo>
                <a:lnTo>
                  <a:pt x="5935834" y="2832100"/>
                </a:lnTo>
                <a:lnTo>
                  <a:pt x="5896156" y="2819400"/>
                </a:lnTo>
                <a:lnTo>
                  <a:pt x="5857924" y="2794000"/>
                </a:lnTo>
                <a:lnTo>
                  <a:pt x="5821035" y="2781300"/>
                </a:lnTo>
                <a:lnTo>
                  <a:pt x="5785382" y="2768600"/>
                </a:lnTo>
                <a:lnTo>
                  <a:pt x="5750862" y="2755900"/>
                </a:lnTo>
                <a:lnTo>
                  <a:pt x="5717369" y="2730500"/>
                </a:lnTo>
                <a:lnTo>
                  <a:pt x="5684798" y="2717800"/>
                </a:lnTo>
                <a:close/>
              </a:path>
              <a:path w="11405235" h="3683000">
                <a:moveTo>
                  <a:pt x="1680380" y="76200"/>
                </a:moveTo>
                <a:lnTo>
                  <a:pt x="21865" y="76200"/>
                </a:lnTo>
                <a:lnTo>
                  <a:pt x="0" y="177800"/>
                </a:lnTo>
                <a:lnTo>
                  <a:pt x="415832" y="279400"/>
                </a:lnTo>
                <a:lnTo>
                  <a:pt x="466902" y="304800"/>
                </a:lnTo>
                <a:lnTo>
                  <a:pt x="566623" y="330200"/>
                </a:lnTo>
                <a:lnTo>
                  <a:pt x="614945" y="355600"/>
                </a:lnTo>
                <a:lnTo>
                  <a:pt x="707687" y="381000"/>
                </a:lnTo>
                <a:lnTo>
                  <a:pt x="751778" y="406400"/>
                </a:lnTo>
                <a:lnTo>
                  <a:pt x="794129" y="419100"/>
                </a:lnTo>
                <a:lnTo>
                  <a:pt x="834575" y="444500"/>
                </a:lnTo>
                <a:lnTo>
                  <a:pt x="872953" y="457200"/>
                </a:lnTo>
                <a:lnTo>
                  <a:pt x="909096" y="482600"/>
                </a:lnTo>
                <a:lnTo>
                  <a:pt x="955627" y="508000"/>
                </a:lnTo>
                <a:lnTo>
                  <a:pt x="994277" y="533400"/>
                </a:lnTo>
                <a:lnTo>
                  <a:pt x="1026251" y="558800"/>
                </a:lnTo>
                <a:lnTo>
                  <a:pt x="1052753" y="596900"/>
                </a:lnTo>
                <a:lnTo>
                  <a:pt x="1074987" y="635000"/>
                </a:lnTo>
                <a:lnTo>
                  <a:pt x="1094159" y="673100"/>
                </a:lnTo>
                <a:lnTo>
                  <a:pt x="1111472" y="723900"/>
                </a:lnTo>
                <a:lnTo>
                  <a:pt x="1128132" y="787400"/>
                </a:lnTo>
                <a:lnTo>
                  <a:pt x="1862896" y="3632200"/>
                </a:lnTo>
                <a:lnTo>
                  <a:pt x="2837035" y="3632200"/>
                </a:lnTo>
                <a:lnTo>
                  <a:pt x="3311632" y="2501900"/>
                </a:lnTo>
                <a:lnTo>
                  <a:pt x="2402959" y="2501900"/>
                </a:lnTo>
                <a:lnTo>
                  <a:pt x="2014900" y="431800"/>
                </a:lnTo>
                <a:lnTo>
                  <a:pt x="2002097" y="381000"/>
                </a:lnTo>
                <a:lnTo>
                  <a:pt x="1984838" y="330200"/>
                </a:lnTo>
                <a:lnTo>
                  <a:pt x="1963434" y="292100"/>
                </a:lnTo>
                <a:lnTo>
                  <a:pt x="1938196" y="254000"/>
                </a:lnTo>
                <a:lnTo>
                  <a:pt x="1909438" y="215900"/>
                </a:lnTo>
                <a:lnTo>
                  <a:pt x="1877469" y="177800"/>
                </a:lnTo>
                <a:lnTo>
                  <a:pt x="1842602" y="152400"/>
                </a:lnTo>
                <a:lnTo>
                  <a:pt x="1805148" y="127000"/>
                </a:lnTo>
                <a:lnTo>
                  <a:pt x="1765418" y="101600"/>
                </a:lnTo>
                <a:lnTo>
                  <a:pt x="1723725" y="88900"/>
                </a:lnTo>
                <a:lnTo>
                  <a:pt x="1680380" y="76200"/>
                </a:lnTo>
                <a:close/>
              </a:path>
              <a:path w="11405235" h="3683000">
                <a:moveTo>
                  <a:pt x="5646901" y="76200"/>
                </a:moveTo>
                <a:lnTo>
                  <a:pt x="4725658" y="76200"/>
                </a:lnTo>
                <a:lnTo>
                  <a:pt x="3963332" y="3632200"/>
                </a:lnTo>
                <a:lnTo>
                  <a:pt x="4884861" y="3632200"/>
                </a:lnTo>
                <a:lnTo>
                  <a:pt x="5646901" y="76200"/>
                </a:lnTo>
                <a:close/>
              </a:path>
              <a:path w="11405235" h="3683000">
                <a:moveTo>
                  <a:pt x="10660767" y="76200"/>
                </a:moveTo>
                <a:lnTo>
                  <a:pt x="9821897" y="76200"/>
                </a:lnTo>
                <a:lnTo>
                  <a:pt x="9771708" y="88900"/>
                </a:lnTo>
                <a:lnTo>
                  <a:pt x="9723847" y="101600"/>
                </a:lnTo>
                <a:lnTo>
                  <a:pt x="9678648" y="114300"/>
                </a:lnTo>
                <a:lnTo>
                  <a:pt x="9636440" y="139700"/>
                </a:lnTo>
                <a:lnTo>
                  <a:pt x="9597556" y="177800"/>
                </a:lnTo>
                <a:lnTo>
                  <a:pt x="9562329" y="203200"/>
                </a:lnTo>
                <a:lnTo>
                  <a:pt x="9531089" y="241300"/>
                </a:lnTo>
                <a:lnTo>
                  <a:pt x="9504169" y="292100"/>
                </a:lnTo>
                <a:lnTo>
                  <a:pt x="9481901" y="330200"/>
                </a:lnTo>
                <a:lnTo>
                  <a:pt x="8098996" y="3632200"/>
                </a:lnTo>
                <a:lnTo>
                  <a:pt x="9066666" y="3632200"/>
                </a:lnTo>
                <a:lnTo>
                  <a:pt x="9258843" y="3098800"/>
                </a:lnTo>
                <a:lnTo>
                  <a:pt x="11293162" y="3098800"/>
                </a:lnTo>
                <a:lnTo>
                  <a:pt x="11141706" y="2374900"/>
                </a:lnTo>
                <a:lnTo>
                  <a:pt x="9524182" y="2374900"/>
                </a:lnTo>
                <a:lnTo>
                  <a:pt x="10009228" y="1028700"/>
                </a:lnTo>
                <a:lnTo>
                  <a:pt x="10860051" y="1028700"/>
                </a:lnTo>
                <a:lnTo>
                  <a:pt x="10660767" y="76200"/>
                </a:lnTo>
                <a:close/>
              </a:path>
              <a:path w="11405235" h="3683000">
                <a:moveTo>
                  <a:pt x="11293162" y="3098800"/>
                </a:moveTo>
                <a:lnTo>
                  <a:pt x="10441166" y="3098800"/>
                </a:lnTo>
                <a:lnTo>
                  <a:pt x="10552434" y="3632200"/>
                </a:lnTo>
                <a:lnTo>
                  <a:pt x="11404762" y="3632200"/>
                </a:lnTo>
                <a:lnTo>
                  <a:pt x="11293162" y="3098800"/>
                </a:lnTo>
                <a:close/>
              </a:path>
              <a:path w="11405235" h="3683000">
                <a:moveTo>
                  <a:pt x="7694284" y="12700"/>
                </a:moveTo>
                <a:lnTo>
                  <a:pt x="7228707" y="12700"/>
                </a:lnTo>
                <a:lnTo>
                  <a:pt x="7174079" y="25400"/>
                </a:lnTo>
                <a:lnTo>
                  <a:pt x="7120289" y="25400"/>
                </a:lnTo>
                <a:lnTo>
                  <a:pt x="6964163" y="63500"/>
                </a:lnTo>
                <a:lnTo>
                  <a:pt x="6913939" y="63500"/>
                </a:lnTo>
                <a:lnTo>
                  <a:pt x="6864660" y="76200"/>
                </a:lnTo>
                <a:lnTo>
                  <a:pt x="6816346" y="101600"/>
                </a:lnTo>
                <a:lnTo>
                  <a:pt x="6677408" y="139700"/>
                </a:lnTo>
                <a:lnTo>
                  <a:pt x="6633168" y="165100"/>
                </a:lnTo>
                <a:lnTo>
                  <a:pt x="6589998" y="177800"/>
                </a:lnTo>
                <a:lnTo>
                  <a:pt x="6547921" y="203200"/>
                </a:lnTo>
                <a:lnTo>
                  <a:pt x="6506958" y="228600"/>
                </a:lnTo>
                <a:lnTo>
                  <a:pt x="6467129" y="254000"/>
                </a:lnTo>
                <a:lnTo>
                  <a:pt x="6428455" y="266700"/>
                </a:lnTo>
                <a:lnTo>
                  <a:pt x="6390959" y="292100"/>
                </a:lnTo>
                <a:lnTo>
                  <a:pt x="6354661" y="317500"/>
                </a:lnTo>
                <a:lnTo>
                  <a:pt x="6319581" y="342900"/>
                </a:lnTo>
                <a:lnTo>
                  <a:pt x="6285742" y="381000"/>
                </a:lnTo>
                <a:lnTo>
                  <a:pt x="6253165" y="406400"/>
                </a:lnTo>
                <a:lnTo>
                  <a:pt x="6221870" y="431800"/>
                </a:lnTo>
                <a:lnTo>
                  <a:pt x="6191878" y="457200"/>
                </a:lnTo>
                <a:lnTo>
                  <a:pt x="6163212" y="495300"/>
                </a:lnTo>
                <a:lnTo>
                  <a:pt x="6135891" y="520700"/>
                </a:lnTo>
                <a:lnTo>
                  <a:pt x="6109938" y="558800"/>
                </a:lnTo>
                <a:lnTo>
                  <a:pt x="6085372" y="596900"/>
                </a:lnTo>
                <a:lnTo>
                  <a:pt x="6062216" y="622300"/>
                </a:lnTo>
                <a:lnTo>
                  <a:pt x="6040491" y="660400"/>
                </a:lnTo>
                <a:lnTo>
                  <a:pt x="6020217" y="698500"/>
                </a:lnTo>
                <a:lnTo>
                  <a:pt x="6001416" y="736600"/>
                </a:lnTo>
                <a:lnTo>
                  <a:pt x="5984109" y="774700"/>
                </a:lnTo>
                <a:lnTo>
                  <a:pt x="5968317" y="812800"/>
                </a:lnTo>
                <a:lnTo>
                  <a:pt x="5954061" y="850900"/>
                </a:lnTo>
                <a:lnTo>
                  <a:pt x="5941363" y="889000"/>
                </a:lnTo>
                <a:lnTo>
                  <a:pt x="5930243" y="927100"/>
                </a:lnTo>
                <a:lnTo>
                  <a:pt x="5920722" y="965200"/>
                </a:lnTo>
                <a:lnTo>
                  <a:pt x="5912822" y="1016000"/>
                </a:lnTo>
                <a:lnTo>
                  <a:pt x="5906564" y="1054100"/>
                </a:lnTo>
                <a:lnTo>
                  <a:pt x="5901970" y="1092200"/>
                </a:lnTo>
                <a:lnTo>
                  <a:pt x="5899059" y="1143000"/>
                </a:lnTo>
                <a:lnTo>
                  <a:pt x="5897853" y="1181100"/>
                </a:lnTo>
                <a:lnTo>
                  <a:pt x="5898993" y="1231900"/>
                </a:lnTo>
                <a:lnTo>
                  <a:pt x="5903564" y="1295400"/>
                </a:lnTo>
                <a:lnTo>
                  <a:pt x="5911408" y="1346200"/>
                </a:lnTo>
                <a:lnTo>
                  <a:pt x="5922366" y="1384300"/>
                </a:lnTo>
                <a:lnTo>
                  <a:pt x="5936277" y="1435100"/>
                </a:lnTo>
                <a:lnTo>
                  <a:pt x="5952982" y="1485900"/>
                </a:lnTo>
                <a:lnTo>
                  <a:pt x="5972322" y="1524000"/>
                </a:lnTo>
                <a:lnTo>
                  <a:pt x="5994137" y="1574800"/>
                </a:lnTo>
                <a:lnTo>
                  <a:pt x="6018267" y="1612900"/>
                </a:lnTo>
                <a:lnTo>
                  <a:pt x="6044554" y="1651000"/>
                </a:lnTo>
                <a:lnTo>
                  <a:pt x="6072837" y="1689100"/>
                </a:lnTo>
                <a:lnTo>
                  <a:pt x="6102957" y="1727200"/>
                </a:lnTo>
                <a:lnTo>
                  <a:pt x="6134755" y="1765300"/>
                </a:lnTo>
                <a:lnTo>
                  <a:pt x="6168070" y="1790700"/>
                </a:lnTo>
                <a:lnTo>
                  <a:pt x="6202745" y="1828800"/>
                </a:lnTo>
                <a:lnTo>
                  <a:pt x="6238618" y="1866900"/>
                </a:lnTo>
                <a:lnTo>
                  <a:pt x="6275530" y="1892300"/>
                </a:lnTo>
                <a:lnTo>
                  <a:pt x="6313322" y="1917700"/>
                </a:lnTo>
                <a:lnTo>
                  <a:pt x="6351835" y="1943100"/>
                </a:lnTo>
                <a:lnTo>
                  <a:pt x="6390909" y="1981200"/>
                </a:lnTo>
                <a:lnTo>
                  <a:pt x="6470100" y="2032000"/>
                </a:lnTo>
                <a:lnTo>
                  <a:pt x="6509899" y="2044700"/>
                </a:lnTo>
                <a:lnTo>
                  <a:pt x="6628194" y="2120900"/>
                </a:lnTo>
                <a:lnTo>
                  <a:pt x="6666727" y="2133600"/>
                </a:lnTo>
                <a:lnTo>
                  <a:pt x="6704544" y="2159000"/>
                </a:lnTo>
                <a:lnTo>
                  <a:pt x="6777902" y="2184400"/>
                </a:lnTo>
                <a:lnTo>
                  <a:pt x="6844208" y="2222500"/>
                </a:lnTo>
                <a:lnTo>
                  <a:pt x="6903718" y="2260600"/>
                </a:lnTo>
                <a:lnTo>
                  <a:pt x="6956688" y="2286000"/>
                </a:lnTo>
                <a:lnTo>
                  <a:pt x="7003374" y="2324100"/>
                </a:lnTo>
                <a:lnTo>
                  <a:pt x="7044030" y="2349500"/>
                </a:lnTo>
                <a:lnTo>
                  <a:pt x="7078912" y="2387600"/>
                </a:lnTo>
                <a:lnTo>
                  <a:pt x="7108276" y="2413000"/>
                </a:lnTo>
                <a:lnTo>
                  <a:pt x="7132378" y="2438400"/>
                </a:lnTo>
                <a:lnTo>
                  <a:pt x="7151472" y="2476500"/>
                </a:lnTo>
                <a:lnTo>
                  <a:pt x="7165814" y="2501900"/>
                </a:lnTo>
                <a:lnTo>
                  <a:pt x="7175660" y="2527300"/>
                </a:lnTo>
                <a:lnTo>
                  <a:pt x="7181265" y="2565400"/>
                </a:lnTo>
                <a:lnTo>
                  <a:pt x="7182885" y="2590800"/>
                </a:lnTo>
                <a:lnTo>
                  <a:pt x="7179179" y="2641600"/>
                </a:lnTo>
                <a:lnTo>
                  <a:pt x="7169319" y="2679700"/>
                </a:lnTo>
                <a:lnTo>
                  <a:pt x="7153743" y="2717800"/>
                </a:lnTo>
                <a:lnTo>
                  <a:pt x="7132892" y="2755900"/>
                </a:lnTo>
                <a:lnTo>
                  <a:pt x="7077118" y="2806700"/>
                </a:lnTo>
                <a:lnTo>
                  <a:pt x="7043075" y="2832100"/>
                </a:lnTo>
                <a:lnTo>
                  <a:pt x="7005513" y="2857500"/>
                </a:lnTo>
                <a:lnTo>
                  <a:pt x="6964872" y="2882900"/>
                </a:lnTo>
                <a:lnTo>
                  <a:pt x="6921591" y="2895600"/>
                </a:lnTo>
                <a:lnTo>
                  <a:pt x="6876110" y="2908300"/>
                </a:lnTo>
                <a:lnTo>
                  <a:pt x="6780301" y="2933700"/>
                </a:lnTo>
                <a:lnTo>
                  <a:pt x="6730853" y="2933700"/>
                </a:lnTo>
                <a:lnTo>
                  <a:pt x="6680962" y="2946400"/>
                </a:lnTo>
                <a:lnTo>
                  <a:pt x="8041606" y="2946400"/>
                </a:lnTo>
                <a:lnTo>
                  <a:pt x="8053140" y="2921000"/>
                </a:lnTo>
                <a:lnTo>
                  <a:pt x="8069030" y="2895600"/>
                </a:lnTo>
                <a:lnTo>
                  <a:pt x="8083496" y="2844800"/>
                </a:lnTo>
                <a:lnTo>
                  <a:pt x="8096523" y="2806700"/>
                </a:lnTo>
                <a:lnTo>
                  <a:pt x="8108095" y="2768600"/>
                </a:lnTo>
                <a:lnTo>
                  <a:pt x="8118197" y="2730500"/>
                </a:lnTo>
                <a:lnTo>
                  <a:pt x="8126814" y="2692400"/>
                </a:lnTo>
                <a:lnTo>
                  <a:pt x="8133932" y="2641600"/>
                </a:lnTo>
                <a:lnTo>
                  <a:pt x="8139535" y="2603500"/>
                </a:lnTo>
                <a:lnTo>
                  <a:pt x="8143608" y="2565400"/>
                </a:lnTo>
                <a:lnTo>
                  <a:pt x="8146136" y="2514600"/>
                </a:lnTo>
                <a:lnTo>
                  <a:pt x="8147104" y="2476500"/>
                </a:lnTo>
                <a:lnTo>
                  <a:pt x="8145898" y="2413000"/>
                </a:lnTo>
                <a:lnTo>
                  <a:pt x="8141901" y="2362200"/>
                </a:lnTo>
                <a:lnTo>
                  <a:pt x="8135225" y="2311400"/>
                </a:lnTo>
                <a:lnTo>
                  <a:pt x="8125983" y="2273300"/>
                </a:lnTo>
                <a:lnTo>
                  <a:pt x="8114286" y="2222500"/>
                </a:lnTo>
                <a:lnTo>
                  <a:pt x="8100246" y="2184400"/>
                </a:lnTo>
                <a:lnTo>
                  <a:pt x="8083974" y="2133600"/>
                </a:lnTo>
                <a:lnTo>
                  <a:pt x="8065583" y="2095500"/>
                </a:lnTo>
                <a:lnTo>
                  <a:pt x="8045184" y="2057400"/>
                </a:lnTo>
                <a:lnTo>
                  <a:pt x="8022890" y="2019300"/>
                </a:lnTo>
                <a:lnTo>
                  <a:pt x="7998812" y="1981200"/>
                </a:lnTo>
                <a:lnTo>
                  <a:pt x="7973061" y="1943100"/>
                </a:lnTo>
                <a:lnTo>
                  <a:pt x="7945751" y="1917700"/>
                </a:lnTo>
                <a:lnTo>
                  <a:pt x="7916992" y="1879600"/>
                </a:lnTo>
                <a:lnTo>
                  <a:pt x="7886897" y="1854200"/>
                </a:lnTo>
                <a:lnTo>
                  <a:pt x="7855577" y="1816100"/>
                </a:lnTo>
                <a:lnTo>
                  <a:pt x="7823144" y="1790700"/>
                </a:lnTo>
                <a:lnTo>
                  <a:pt x="7789710" y="1765300"/>
                </a:lnTo>
                <a:lnTo>
                  <a:pt x="7755387" y="1739900"/>
                </a:lnTo>
                <a:lnTo>
                  <a:pt x="7720287" y="1714500"/>
                </a:lnTo>
                <a:lnTo>
                  <a:pt x="7684521" y="1689100"/>
                </a:lnTo>
                <a:lnTo>
                  <a:pt x="7611440" y="1638300"/>
                </a:lnTo>
                <a:lnTo>
                  <a:pt x="7537040" y="1587500"/>
                </a:lnTo>
                <a:lnTo>
                  <a:pt x="7499625" y="1574800"/>
                </a:lnTo>
                <a:lnTo>
                  <a:pt x="7424923" y="1524000"/>
                </a:lnTo>
                <a:lnTo>
                  <a:pt x="7387860" y="1511300"/>
                </a:lnTo>
                <a:lnTo>
                  <a:pt x="7351138" y="1485900"/>
                </a:lnTo>
                <a:lnTo>
                  <a:pt x="7279165" y="1447800"/>
                </a:lnTo>
                <a:lnTo>
                  <a:pt x="7244137" y="1435100"/>
                </a:lnTo>
                <a:lnTo>
                  <a:pt x="7209898" y="1409700"/>
                </a:lnTo>
                <a:lnTo>
                  <a:pt x="7176560" y="1397000"/>
                </a:lnTo>
                <a:lnTo>
                  <a:pt x="7144234" y="1384300"/>
                </a:lnTo>
                <a:lnTo>
                  <a:pt x="7113031" y="1358900"/>
                </a:lnTo>
                <a:lnTo>
                  <a:pt x="7083065" y="1346200"/>
                </a:lnTo>
                <a:lnTo>
                  <a:pt x="7054446" y="1320800"/>
                </a:lnTo>
                <a:lnTo>
                  <a:pt x="7027287" y="1308100"/>
                </a:lnTo>
                <a:lnTo>
                  <a:pt x="7001700" y="1282700"/>
                </a:lnTo>
                <a:lnTo>
                  <a:pt x="6977795" y="1270000"/>
                </a:lnTo>
                <a:lnTo>
                  <a:pt x="6955686" y="1244600"/>
                </a:lnTo>
                <a:lnTo>
                  <a:pt x="6935484" y="1231900"/>
                </a:lnTo>
                <a:lnTo>
                  <a:pt x="6917300" y="1206500"/>
                </a:lnTo>
                <a:lnTo>
                  <a:pt x="6901247" y="1193800"/>
                </a:lnTo>
                <a:lnTo>
                  <a:pt x="6887437" y="1168400"/>
                </a:lnTo>
                <a:lnTo>
                  <a:pt x="6866991" y="1130300"/>
                </a:lnTo>
                <a:lnTo>
                  <a:pt x="6856857" y="1079500"/>
                </a:lnTo>
                <a:lnTo>
                  <a:pt x="6855937" y="1054100"/>
                </a:lnTo>
                <a:lnTo>
                  <a:pt x="6859663" y="1028700"/>
                </a:lnTo>
                <a:lnTo>
                  <a:pt x="6869404" y="990600"/>
                </a:lnTo>
                <a:lnTo>
                  <a:pt x="6885276" y="952500"/>
                </a:lnTo>
                <a:lnTo>
                  <a:pt x="6907393" y="927100"/>
                </a:lnTo>
                <a:lnTo>
                  <a:pt x="6935871" y="889000"/>
                </a:lnTo>
                <a:lnTo>
                  <a:pt x="6970828" y="863600"/>
                </a:lnTo>
                <a:lnTo>
                  <a:pt x="7012377" y="838200"/>
                </a:lnTo>
                <a:lnTo>
                  <a:pt x="7060635" y="812800"/>
                </a:lnTo>
                <a:lnTo>
                  <a:pt x="7115719" y="787400"/>
                </a:lnTo>
                <a:lnTo>
                  <a:pt x="7177743" y="774700"/>
                </a:lnTo>
                <a:lnTo>
                  <a:pt x="7246823" y="762000"/>
                </a:lnTo>
                <a:lnTo>
                  <a:pt x="7269573" y="762000"/>
                </a:lnTo>
                <a:lnTo>
                  <a:pt x="7296016" y="749300"/>
                </a:lnTo>
                <a:lnTo>
                  <a:pt x="8191017" y="749300"/>
                </a:lnTo>
                <a:lnTo>
                  <a:pt x="8317207" y="165100"/>
                </a:lnTo>
                <a:lnTo>
                  <a:pt x="8277420" y="152400"/>
                </a:lnTo>
                <a:lnTo>
                  <a:pt x="8193855" y="127000"/>
                </a:lnTo>
                <a:lnTo>
                  <a:pt x="8104921" y="101600"/>
                </a:lnTo>
                <a:lnTo>
                  <a:pt x="8010556" y="76200"/>
                </a:lnTo>
                <a:lnTo>
                  <a:pt x="7910702" y="50800"/>
                </a:lnTo>
                <a:lnTo>
                  <a:pt x="7858698" y="38100"/>
                </a:lnTo>
                <a:lnTo>
                  <a:pt x="7805298" y="38100"/>
                </a:lnTo>
                <a:lnTo>
                  <a:pt x="7694284" y="12700"/>
                </a:lnTo>
                <a:close/>
              </a:path>
              <a:path w="11405235" h="3683000">
                <a:moveTo>
                  <a:pt x="4330150" y="76200"/>
                </a:moveTo>
                <a:lnTo>
                  <a:pt x="3362046" y="76200"/>
                </a:lnTo>
                <a:lnTo>
                  <a:pt x="2402959" y="2501900"/>
                </a:lnTo>
                <a:lnTo>
                  <a:pt x="3311632" y="2501900"/>
                </a:lnTo>
                <a:lnTo>
                  <a:pt x="4330150" y="76200"/>
                </a:lnTo>
                <a:close/>
              </a:path>
              <a:path w="11405235" h="3683000">
                <a:moveTo>
                  <a:pt x="10860051" y="1028700"/>
                </a:moveTo>
                <a:lnTo>
                  <a:pt x="10009228" y="1028700"/>
                </a:lnTo>
                <a:lnTo>
                  <a:pt x="10288384" y="2374900"/>
                </a:lnTo>
                <a:lnTo>
                  <a:pt x="11141706" y="2374900"/>
                </a:lnTo>
                <a:lnTo>
                  <a:pt x="10860051" y="1028700"/>
                </a:lnTo>
                <a:close/>
              </a:path>
              <a:path w="11405235" h="3683000">
                <a:moveTo>
                  <a:pt x="8191017" y="749300"/>
                </a:moveTo>
                <a:lnTo>
                  <a:pt x="7523243" y="749300"/>
                </a:lnTo>
                <a:lnTo>
                  <a:pt x="7571049" y="762000"/>
                </a:lnTo>
                <a:lnTo>
                  <a:pt x="7621267" y="762000"/>
                </a:lnTo>
                <a:lnTo>
                  <a:pt x="7673737" y="774700"/>
                </a:lnTo>
                <a:lnTo>
                  <a:pt x="7784791" y="800100"/>
                </a:lnTo>
                <a:lnTo>
                  <a:pt x="7964261" y="838200"/>
                </a:lnTo>
                <a:lnTo>
                  <a:pt x="8026880" y="863600"/>
                </a:lnTo>
                <a:lnTo>
                  <a:pt x="8155355" y="914400"/>
                </a:lnTo>
                <a:lnTo>
                  <a:pt x="8191017" y="749300"/>
                </a:lnTo>
                <a:close/>
              </a:path>
              <a:path w="11405235" h="3683000">
                <a:moveTo>
                  <a:pt x="7455186" y="0"/>
                </a:moveTo>
                <a:lnTo>
                  <a:pt x="7397414" y="12700"/>
                </a:lnTo>
                <a:lnTo>
                  <a:pt x="7517113" y="12700"/>
                </a:lnTo>
                <a:lnTo>
                  <a:pt x="7455186" y="0"/>
                </a:lnTo>
                <a:close/>
              </a:path>
            </a:pathLst>
          </a:custGeom>
          <a:solidFill>
            <a:srgbClr val="1434CB"/>
          </a:solidFill>
        </p:spPr>
        <p:txBody>
          <a:bodyPr wrap="square" lIns="0" tIns="0" rIns="0" bIns="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23042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100" b="0" i="0" u="none" strike="noStrike" kern="0" cap="none" spc="0" normalizeH="0" baseline="0" noProof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platzhalter 21">
            <a:extLst>
              <a:ext uri="{FF2B5EF4-FFF2-40B4-BE49-F238E27FC236}">
                <a16:creationId xmlns:a16="http://schemas.microsoft.com/office/drawing/2014/main" id="{7B70579E-8129-6DDD-3081-A3FDEEAC392B}"/>
              </a:ext>
            </a:extLst>
          </p:cNvPr>
          <p:cNvSpPr txBox="1">
            <a:spLocks/>
          </p:cNvSpPr>
          <p:nvPr/>
        </p:nvSpPr>
        <p:spPr>
          <a:xfrm>
            <a:off x="6078400" y="257472"/>
            <a:ext cx="3060802" cy="381681"/>
          </a:xfrm>
          <a:prstGeom prst="rect">
            <a:avLst/>
          </a:prstGeom>
        </p:spPr>
        <p:txBody>
          <a:bodyPr/>
          <a:lstStyle>
            <a:lvl1pPr marL="0" indent="0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lang="de-DE" sz="1800" b="1" i="0" kern="1200" smtClean="0">
                <a:gradFill flip="none" rotWithShape="1">
                  <a:gsLst>
                    <a:gs pos="100000">
                      <a:schemeClr val="tx2"/>
                    </a:gs>
                    <a:gs pos="0">
                      <a:schemeClr val="accent2"/>
                    </a:gs>
                  </a:gsLst>
                  <a:lin ang="10800000" scaled="1"/>
                  <a:tileRect/>
                </a:gradFill>
                <a:effectLst/>
                <a:latin typeface="Century Gothic" panose="020B0502020202020204" pitchFamily="34" charset="0"/>
                <a:ea typeface="+mn-ea"/>
                <a:cs typeface="+mn-cs"/>
              </a:defRPr>
            </a:lvl1pPr>
            <a:lvl2pPr marL="171872" indent="0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129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9980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2831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684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534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385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237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703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A00A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Κόστη Σχημάτων Καρτών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33BD6AF-24BF-123A-2469-93F19AE4F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576268"/>
              </p:ext>
            </p:extLst>
          </p:nvPr>
        </p:nvGraphicFramePr>
        <p:xfrm>
          <a:off x="859733" y="1936567"/>
          <a:ext cx="7886699" cy="2698953"/>
        </p:xfrm>
        <a:graphic>
          <a:graphicData uri="http://schemas.openxmlformats.org/drawingml/2006/table">
            <a:tbl>
              <a:tblPr/>
              <a:tblGrid>
                <a:gridCol w="537087">
                  <a:extLst>
                    <a:ext uri="{9D8B030D-6E8A-4147-A177-3AD203B41FA5}">
                      <a16:colId xmlns:a16="http://schemas.microsoft.com/office/drawing/2014/main" val="807222437"/>
                    </a:ext>
                  </a:extLst>
                </a:gridCol>
                <a:gridCol w="1507613">
                  <a:extLst>
                    <a:ext uri="{9D8B030D-6E8A-4147-A177-3AD203B41FA5}">
                      <a16:colId xmlns:a16="http://schemas.microsoft.com/office/drawing/2014/main" val="2875365509"/>
                    </a:ext>
                  </a:extLst>
                </a:gridCol>
                <a:gridCol w="913990">
                  <a:extLst>
                    <a:ext uri="{9D8B030D-6E8A-4147-A177-3AD203B41FA5}">
                      <a16:colId xmlns:a16="http://schemas.microsoft.com/office/drawing/2014/main" val="2391176991"/>
                    </a:ext>
                  </a:extLst>
                </a:gridCol>
                <a:gridCol w="1045906">
                  <a:extLst>
                    <a:ext uri="{9D8B030D-6E8A-4147-A177-3AD203B41FA5}">
                      <a16:colId xmlns:a16="http://schemas.microsoft.com/office/drawing/2014/main" val="826652523"/>
                    </a:ext>
                  </a:extLst>
                </a:gridCol>
                <a:gridCol w="160184">
                  <a:extLst>
                    <a:ext uri="{9D8B030D-6E8A-4147-A177-3AD203B41FA5}">
                      <a16:colId xmlns:a16="http://schemas.microsoft.com/office/drawing/2014/main" val="2491601410"/>
                    </a:ext>
                  </a:extLst>
                </a:gridCol>
                <a:gridCol w="970526">
                  <a:extLst>
                    <a:ext uri="{9D8B030D-6E8A-4147-A177-3AD203B41FA5}">
                      <a16:colId xmlns:a16="http://schemas.microsoft.com/office/drawing/2014/main" val="1247502619"/>
                    </a:ext>
                  </a:extLst>
                </a:gridCol>
                <a:gridCol w="979948">
                  <a:extLst>
                    <a:ext uri="{9D8B030D-6E8A-4147-A177-3AD203B41FA5}">
                      <a16:colId xmlns:a16="http://schemas.microsoft.com/office/drawing/2014/main" val="2907379930"/>
                    </a:ext>
                  </a:extLst>
                </a:gridCol>
                <a:gridCol w="179029">
                  <a:extLst>
                    <a:ext uri="{9D8B030D-6E8A-4147-A177-3AD203B41FA5}">
                      <a16:colId xmlns:a16="http://schemas.microsoft.com/office/drawing/2014/main" val="1631885890"/>
                    </a:ext>
                  </a:extLst>
                </a:gridCol>
                <a:gridCol w="866877">
                  <a:extLst>
                    <a:ext uri="{9D8B030D-6E8A-4147-A177-3AD203B41FA5}">
                      <a16:colId xmlns:a16="http://schemas.microsoft.com/office/drawing/2014/main" val="3098573653"/>
                    </a:ext>
                  </a:extLst>
                </a:gridCol>
                <a:gridCol w="725539">
                  <a:extLst>
                    <a:ext uri="{9D8B030D-6E8A-4147-A177-3AD203B41FA5}">
                      <a16:colId xmlns:a16="http://schemas.microsoft.com/office/drawing/2014/main" val="2892341873"/>
                    </a:ext>
                  </a:extLst>
                </a:gridCol>
              </a:tblGrid>
              <a:tr h="141339">
                <a:tc>
                  <a:txBody>
                    <a:bodyPr/>
                    <a:lstStyle/>
                    <a:p>
                      <a:pPr algn="l" rtl="0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3399"/>
                          </a:highlight>
                          <a:latin typeface="Calibri" panose="020F0502020204030204" pitchFamily="34" charset="0"/>
                        </a:rPr>
                        <a:t>Συναλλαγές σε Ευρώ</a:t>
                      </a:r>
                    </a:p>
                  </a:txBody>
                  <a:tcPr marL="5654" marR="5654" marT="5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E94E1B"/>
                          </a:highlight>
                          <a:latin typeface="Calibri" panose="020F0502020204030204" pitchFamily="34" charset="0"/>
                        </a:rPr>
                        <a:t>Συναλλαγές εκτός Ευρώ</a:t>
                      </a:r>
                    </a:p>
                  </a:txBody>
                  <a:tcPr marL="5654" marR="5654" marT="5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4E1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8520416"/>
                  </a:ext>
                </a:extLst>
              </a:tr>
              <a:tr h="1922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Κάρτες</a:t>
                      </a:r>
                    </a:p>
                  </a:txBody>
                  <a:tcPr marL="5654" marR="5654" marT="5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Προέλευση</a:t>
                      </a:r>
                    </a:p>
                  </a:txBody>
                  <a:tcPr marL="5654" marR="5654" marT="5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Τρόπος Συναλλαγής</a:t>
                      </a:r>
                    </a:p>
                  </a:txBody>
                  <a:tcPr marL="5654" marR="5654" marT="5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Είδος Συναλλαγής</a:t>
                      </a:r>
                    </a:p>
                  </a:txBody>
                  <a:tcPr marL="5654" marR="5654" marT="5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Ποσοστό επί αξίας συναλλαγής</a:t>
                      </a:r>
                    </a:p>
                  </a:txBody>
                  <a:tcPr marL="5654" marR="5654" marT="5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Σταθερή Χρέωση</a:t>
                      </a:r>
                    </a:p>
                  </a:txBody>
                  <a:tcPr marL="5654" marR="5654" marT="5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Ποσοστό επί αξίας συναλλαγής</a:t>
                      </a:r>
                    </a:p>
                  </a:txBody>
                  <a:tcPr marL="5654" marR="5654" marT="5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Σταθερή Χρέωση</a:t>
                      </a:r>
                    </a:p>
                  </a:txBody>
                  <a:tcPr marL="5654" marR="5654" marT="5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146046"/>
                  </a:ext>
                </a:extLst>
              </a:tr>
              <a:tr h="135685"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Πιστωτική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Εκτός ΕΟΧ</a:t>
                      </a:r>
                      <a:b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</a:br>
                      <a:b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</a:br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(Ευρωπαϊκός Οικονομικός Χώρος)</a:t>
                      </a:r>
                    </a:p>
                  </a:txBody>
                  <a:tcPr marL="5654" marR="5654" marT="5654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5654" marR="5654" marT="5654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5654" marR="5654" marT="5654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0,509300%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0,11085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0,509300%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0,11085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5439722"/>
                  </a:ext>
                </a:extLst>
              </a:tr>
              <a:tr h="135685"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Χρεωστική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0,504300%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0,11085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0,504300%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0,11085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2504907"/>
                  </a:ext>
                </a:extLst>
              </a:tr>
              <a:tr h="135685"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Πιστωτική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5654" marR="5654" marT="5654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0,509300%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0,509300%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9343245"/>
                  </a:ext>
                </a:extLst>
              </a:tr>
              <a:tr h="135685"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Χρεωστική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0,504300%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0,504300%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0620756"/>
                  </a:ext>
                </a:extLst>
              </a:tr>
              <a:tr h="135685"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Πιστωτική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Χωρίς Παρουσία Κάρτας</a:t>
                      </a:r>
                    </a:p>
                  </a:txBody>
                  <a:tcPr marL="5654" marR="5654" marT="5654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5654" marR="5654" marT="5654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1,067300%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0,13333641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1,067300%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0,13333641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464816"/>
                  </a:ext>
                </a:extLst>
              </a:tr>
              <a:tr h="135685"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Χρεωστική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1,062300%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0,13333641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1,062300%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0,13333641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40599"/>
                  </a:ext>
                </a:extLst>
              </a:tr>
              <a:tr h="135685"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Πιστωτική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1,067300%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1,067300%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91268"/>
                  </a:ext>
                </a:extLst>
              </a:tr>
              <a:tr h="135685"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Χρεωστική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1,062300%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1,062300%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043062"/>
                  </a:ext>
                </a:extLst>
              </a:tr>
              <a:tr h="135685"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5455514"/>
                  </a:ext>
                </a:extLst>
              </a:tr>
              <a:tr h="135685"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Πιστωτική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Εντός ΕΟΧ</a:t>
                      </a:r>
                      <a:b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</a:br>
                      <a:b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</a:br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(Ευρωπαϊκός Οικονομικός Χώρος)</a:t>
                      </a:r>
                    </a:p>
                  </a:txBody>
                  <a:tcPr marL="5654" marR="5654" marT="5654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5654" marR="5654" marT="5654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5654" marR="5654" marT="5654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0,101861%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0,0221804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0,101861%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0,0221804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3545344"/>
                  </a:ext>
                </a:extLst>
              </a:tr>
              <a:tr h="135685"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Χρεωστική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0,096861%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0,0221804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0,096861%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0,0221804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318776"/>
                  </a:ext>
                </a:extLst>
              </a:tr>
              <a:tr h="135685"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Πιστωτική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5654" marR="5654" marT="5654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0,101861%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0,101861%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7948812"/>
                  </a:ext>
                </a:extLst>
              </a:tr>
              <a:tr h="135685"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Χρεωστική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0,096861%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0,096861%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6142883"/>
                  </a:ext>
                </a:extLst>
              </a:tr>
              <a:tr h="135685"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Πιστωτική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Χωρίς Παρουσία Κάρτας</a:t>
                      </a:r>
                    </a:p>
                  </a:txBody>
                  <a:tcPr marL="5654" marR="5654" marT="5654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5654" marR="5654" marT="5654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0,160935%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0,0446668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0,160935%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0,0446668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254242"/>
                  </a:ext>
                </a:extLst>
              </a:tr>
              <a:tr h="135685"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Χρεωστική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0,155935%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0,0446668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0,155935%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0,0446668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678120"/>
                  </a:ext>
                </a:extLst>
              </a:tr>
              <a:tr h="135685"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Πιστωτική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0,160935%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0,160935%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940766"/>
                  </a:ext>
                </a:extLst>
              </a:tr>
              <a:tr h="135685"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Χρεωστική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4" marR="5654" marT="565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0,155935%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0,155935%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06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065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2E1FCB90-4C37-41A4-A14B-3109BFB37375}"/>
              </a:ext>
            </a:extLst>
          </p:cNvPr>
          <p:cNvSpPr txBox="1"/>
          <p:nvPr/>
        </p:nvSpPr>
        <p:spPr>
          <a:xfrm>
            <a:off x="231083" y="6446392"/>
            <a:ext cx="4572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0" dirty="0">
                <a:solidFill>
                  <a:srgbClr val="474893"/>
                </a:solidFill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Euronet Merchant Services </a:t>
            </a:r>
            <a:r>
              <a:rPr lang="en-US" sz="1000" b="0" dirty="0">
                <a:solidFill>
                  <a:srgbClr val="EC6113"/>
                </a:solidFill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Greece</a:t>
            </a:r>
          </a:p>
        </p:txBody>
      </p:sp>
      <p:sp>
        <p:nvSpPr>
          <p:cNvPr id="3" name="Textplatzhalter 21">
            <a:extLst>
              <a:ext uri="{FF2B5EF4-FFF2-40B4-BE49-F238E27FC236}">
                <a16:creationId xmlns:a16="http://schemas.microsoft.com/office/drawing/2014/main" id="{7B70579E-8129-6DDD-3081-A3FDEEAC392B}"/>
              </a:ext>
            </a:extLst>
          </p:cNvPr>
          <p:cNvSpPr txBox="1">
            <a:spLocks/>
          </p:cNvSpPr>
          <p:nvPr/>
        </p:nvSpPr>
        <p:spPr>
          <a:xfrm>
            <a:off x="6078400" y="257472"/>
            <a:ext cx="3060802" cy="381681"/>
          </a:xfrm>
          <a:prstGeom prst="rect">
            <a:avLst/>
          </a:prstGeom>
        </p:spPr>
        <p:txBody>
          <a:bodyPr/>
          <a:lstStyle>
            <a:lvl1pPr marL="0" indent="0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lang="de-DE" sz="1800" b="1" i="0" kern="1200" smtClean="0">
                <a:gradFill flip="none" rotWithShape="1">
                  <a:gsLst>
                    <a:gs pos="100000">
                      <a:schemeClr val="tx2"/>
                    </a:gs>
                    <a:gs pos="0">
                      <a:schemeClr val="accent2"/>
                    </a:gs>
                  </a:gsLst>
                  <a:lin ang="10800000" scaled="1"/>
                  <a:tileRect/>
                </a:gradFill>
                <a:effectLst/>
                <a:latin typeface="Century Gothic" panose="020B0502020202020204" pitchFamily="34" charset="0"/>
                <a:ea typeface="+mn-ea"/>
                <a:cs typeface="+mn-cs"/>
              </a:defRPr>
            </a:lvl1pPr>
            <a:lvl2pPr marL="171872" indent="0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129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9980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2831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684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534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385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237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703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A00A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Κόστη Σχημάτων Καρτών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33BD6AF-24BF-123A-2469-93F19AE4F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398833"/>
              </p:ext>
            </p:extLst>
          </p:nvPr>
        </p:nvGraphicFramePr>
        <p:xfrm>
          <a:off x="859733" y="1936567"/>
          <a:ext cx="7886699" cy="2205665"/>
        </p:xfrm>
        <a:graphic>
          <a:graphicData uri="http://schemas.openxmlformats.org/drawingml/2006/table">
            <a:tbl>
              <a:tblPr/>
              <a:tblGrid>
                <a:gridCol w="537087">
                  <a:extLst>
                    <a:ext uri="{9D8B030D-6E8A-4147-A177-3AD203B41FA5}">
                      <a16:colId xmlns:a16="http://schemas.microsoft.com/office/drawing/2014/main" val="807222437"/>
                    </a:ext>
                  </a:extLst>
                </a:gridCol>
                <a:gridCol w="1507613">
                  <a:extLst>
                    <a:ext uri="{9D8B030D-6E8A-4147-A177-3AD203B41FA5}">
                      <a16:colId xmlns:a16="http://schemas.microsoft.com/office/drawing/2014/main" val="2875365509"/>
                    </a:ext>
                  </a:extLst>
                </a:gridCol>
                <a:gridCol w="913990">
                  <a:extLst>
                    <a:ext uri="{9D8B030D-6E8A-4147-A177-3AD203B41FA5}">
                      <a16:colId xmlns:a16="http://schemas.microsoft.com/office/drawing/2014/main" val="2391176991"/>
                    </a:ext>
                  </a:extLst>
                </a:gridCol>
                <a:gridCol w="1045906">
                  <a:extLst>
                    <a:ext uri="{9D8B030D-6E8A-4147-A177-3AD203B41FA5}">
                      <a16:colId xmlns:a16="http://schemas.microsoft.com/office/drawing/2014/main" val="826652523"/>
                    </a:ext>
                  </a:extLst>
                </a:gridCol>
                <a:gridCol w="160184">
                  <a:extLst>
                    <a:ext uri="{9D8B030D-6E8A-4147-A177-3AD203B41FA5}">
                      <a16:colId xmlns:a16="http://schemas.microsoft.com/office/drawing/2014/main" val="2491601410"/>
                    </a:ext>
                  </a:extLst>
                </a:gridCol>
                <a:gridCol w="970526">
                  <a:extLst>
                    <a:ext uri="{9D8B030D-6E8A-4147-A177-3AD203B41FA5}">
                      <a16:colId xmlns:a16="http://schemas.microsoft.com/office/drawing/2014/main" val="1247502619"/>
                    </a:ext>
                  </a:extLst>
                </a:gridCol>
                <a:gridCol w="979948">
                  <a:extLst>
                    <a:ext uri="{9D8B030D-6E8A-4147-A177-3AD203B41FA5}">
                      <a16:colId xmlns:a16="http://schemas.microsoft.com/office/drawing/2014/main" val="2907379930"/>
                    </a:ext>
                  </a:extLst>
                </a:gridCol>
                <a:gridCol w="179029">
                  <a:extLst>
                    <a:ext uri="{9D8B030D-6E8A-4147-A177-3AD203B41FA5}">
                      <a16:colId xmlns:a16="http://schemas.microsoft.com/office/drawing/2014/main" val="1631885890"/>
                    </a:ext>
                  </a:extLst>
                </a:gridCol>
                <a:gridCol w="866877">
                  <a:extLst>
                    <a:ext uri="{9D8B030D-6E8A-4147-A177-3AD203B41FA5}">
                      <a16:colId xmlns:a16="http://schemas.microsoft.com/office/drawing/2014/main" val="3098573653"/>
                    </a:ext>
                  </a:extLst>
                </a:gridCol>
                <a:gridCol w="725539">
                  <a:extLst>
                    <a:ext uri="{9D8B030D-6E8A-4147-A177-3AD203B41FA5}">
                      <a16:colId xmlns:a16="http://schemas.microsoft.com/office/drawing/2014/main" val="2892341873"/>
                    </a:ext>
                  </a:extLst>
                </a:gridCol>
              </a:tblGrid>
              <a:tr h="141339">
                <a:tc>
                  <a:txBody>
                    <a:bodyPr/>
                    <a:lstStyle/>
                    <a:p>
                      <a:pPr algn="l" rtl="0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3399"/>
                          </a:highlight>
                          <a:latin typeface="Calibri" panose="020F0502020204030204" pitchFamily="34" charset="0"/>
                        </a:rPr>
                        <a:t>Συναλλαγές σε Ευρώ</a:t>
                      </a:r>
                    </a:p>
                  </a:txBody>
                  <a:tcPr marL="5654" marR="5654" marT="5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E94E1B"/>
                          </a:highlight>
                          <a:latin typeface="Calibri" panose="020F0502020204030204" pitchFamily="34" charset="0"/>
                        </a:rPr>
                        <a:t>Συναλλαγές εκτός Ευρώ</a:t>
                      </a:r>
                    </a:p>
                  </a:txBody>
                  <a:tcPr marL="5654" marR="5654" marT="5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4E1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8520416"/>
                  </a:ext>
                </a:extLst>
              </a:tr>
              <a:tr h="3712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Κάρτες</a:t>
                      </a:r>
                    </a:p>
                  </a:txBody>
                  <a:tcPr marL="5654" marR="5654" marT="5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Προέλευση</a:t>
                      </a:r>
                    </a:p>
                  </a:txBody>
                  <a:tcPr marL="5654" marR="5654" marT="5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Τρόπος Συναλλαγής</a:t>
                      </a:r>
                    </a:p>
                  </a:txBody>
                  <a:tcPr marL="5654" marR="5654" marT="5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Είδος Συναλλαγής</a:t>
                      </a:r>
                    </a:p>
                  </a:txBody>
                  <a:tcPr marL="5654" marR="5654" marT="5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Ποσοστό επί αξίας συναλλαγής</a:t>
                      </a:r>
                    </a:p>
                  </a:txBody>
                  <a:tcPr marL="5654" marR="5654" marT="5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Σταθερή Χρέωση</a:t>
                      </a:r>
                    </a:p>
                  </a:txBody>
                  <a:tcPr marL="5654" marR="5654" marT="5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Ποσοστό επί αξίας συναλλαγής</a:t>
                      </a:r>
                    </a:p>
                  </a:txBody>
                  <a:tcPr marL="5654" marR="5654" marT="5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Σταθερή Χρέωση</a:t>
                      </a:r>
                    </a:p>
                  </a:txBody>
                  <a:tcPr marL="5654" marR="5654" marT="5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146046"/>
                  </a:ext>
                </a:extLst>
              </a:tr>
              <a:tr h="135685"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Πιστωτικές &amp; Χρωστικές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Ελλάδα</a:t>
                      </a: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Παρουσία Κάρτας</a:t>
                      </a: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Πώληση &amp; Αντιλογισμός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0,12%</a:t>
                      </a: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0,12%</a:t>
                      </a: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43972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Εντός ΕΟΧ</a:t>
                      </a:r>
                    </a:p>
                  </a:txBody>
                  <a:tcPr marL="7620" marR="7620" marT="7620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Παρουσία Κάρτας</a:t>
                      </a:r>
                    </a:p>
                  </a:txBody>
                  <a:tcPr marL="7620" marR="7620" marT="7620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0,12%</a:t>
                      </a: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0,12%</a:t>
                      </a: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504907"/>
                  </a:ext>
                </a:extLst>
              </a:tr>
              <a:tr h="107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Εκτός ΕΟΧ</a:t>
                      </a:r>
                    </a:p>
                  </a:txBody>
                  <a:tcPr marL="7620" marR="7620" marT="7620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Παρουσία Κάρτας</a:t>
                      </a:r>
                    </a:p>
                  </a:txBody>
                  <a:tcPr marL="7620" marR="7620" marT="7620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0,45%</a:t>
                      </a: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0,45%</a:t>
                      </a: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942131"/>
                  </a:ext>
                </a:extLst>
              </a:tr>
              <a:tr h="1356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Ελλάδα</a:t>
                      </a:r>
                    </a:p>
                  </a:txBody>
                  <a:tcPr marL="7620" marR="7620" marT="7620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Χωρίς Παρουσία Κάρτας</a:t>
                      </a:r>
                    </a:p>
                  </a:txBody>
                  <a:tcPr marL="7620" marR="7620" marT="7620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0,12%</a:t>
                      </a: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0,12%</a:t>
                      </a: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343245"/>
                  </a:ext>
                </a:extLst>
              </a:tr>
              <a:tr h="1356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Εντός ΕΟΧ</a:t>
                      </a:r>
                    </a:p>
                  </a:txBody>
                  <a:tcPr marL="7620" marR="7620" marT="7620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Χωρίς Παρουσία Κάρτας</a:t>
                      </a:r>
                    </a:p>
                  </a:txBody>
                  <a:tcPr marL="7620" marR="7620" marT="7620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0,12%</a:t>
                      </a: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0,12%</a:t>
                      </a: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620756"/>
                  </a:ext>
                </a:extLst>
              </a:tr>
              <a:tr h="1356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Εκτός ΕΟΧ</a:t>
                      </a:r>
                    </a:p>
                  </a:txBody>
                  <a:tcPr marL="7620" marR="7620" marT="7620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Χωρίς Παρουσία Κάρτας</a:t>
                      </a:r>
                    </a:p>
                  </a:txBody>
                  <a:tcPr marL="7620" marR="7620" marT="7620" marB="0" anchor="b">
                    <a:lnL w="12700" cmpd="sng">
                      <a:noFill/>
                      <a:prstDash val="soli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0,45%</a:t>
                      </a: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0,45%</a:t>
                      </a: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464816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9D48D7B0-BE8E-23B7-515A-B277B58369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4704" y="659021"/>
            <a:ext cx="871728" cy="55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495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58E7B61A-A31B-43A0-9EDA-EC67DBDEE737}"/>
              </a:ext>
            </a:extLst>
          </p:cNvPr>
          <p:cNvSpPr txBox="1"/>
          <p:nvPr/>
        </p:nvSpPr>
        <p:spPr>
          <a:xfrm>
            <a:off x="231083" y="6446392"/>
            <a:ext cx="4572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0" dirty="0">
                <a:solidFill>
                  <a:srgbClr val="474893"/>
                </a:solidFill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Euronet Merchant Services </a:t>
            </a:r>
            <a:r>
              <a:rPr lang="en-US" sz="1000" b="0" dirty="0">
                <a:solidFill>
                  <a:srgbClr val="EC6113"/>
                </a:solidFill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Greece</a:t>
            </a:r>
          </a:p>
        </p:txBody>
      </p:sp>
      <p:sp>
        <p:nvSpPr>
          <p:cNvPr id="8" name="Textplatzhalter 21">
            <a:extLst>
              <a:ext uri="{FF2B5EF4-FFF2-40B4-BE49-F238E27FC236}">
                <a16:creationId xmlns:a16="http://schemas.microsoft.com/office/drawing/2014/main" id="{9EB5A20C-486B-F61D-A89E-326741EE0FB6}"/>
              </a:ext>
            </a:extLst>
          </p:cNvPr>
          <p:cNvSpPr txBox="1">
            <a:spLocks/>
          </p:cNvSpPr>
          <p:nvPr/>
        </p:nvSpPr>
        <p:spPr>
          <a:xfrm>
            <a:off x="6078400" y="257472"/>
            <a:ext cx="3060802" cy="381681"/>
          </a:xfrm>
          <a:prstGeom prst="rect">
            <a:avLst/>
          </a:prstGeom>
        </p:spPr>
        <p:txBody>
          <a:bodyPr/>
          <a:lstStyle>
            <a:lvl1pPr marL="0" indent="0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lang="de-DE" sz="1800" b="1" i="0" kern="1200" smtClean="0">
                <a:gradFill flip="none" rotWithShape="1">
                  <a:gsLst>
                    <a:gs pos="100000">
                      <a:schemeClr val="tx2"/>
                    </a:gs>
                    <a:gs pos="0">
                      <a:schemeClr val="accent2"/>
                    </a:gs>
                  </a:gsLst>
                  <a:lin ang="10800000" scaled="1"/>
                  <a:tileRect/>
                </a:gradFill>
                <a:effectLst/>
                <a:latin typeface="Century Gothic" panose="020B0502020202020204" pitchFamily="34" charset="0"/>
                <a:ea typeface="+mn-ea"/>
                <a:cs typeface="+mn-cs"/>
              </a:defRPr>
            </a:lvl1pPr>
            <a:lvl2pPr marL="171872" indent="0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129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9980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2831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684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534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385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237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703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A00A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Κόστη Σχημάτων Καρτών</a:t>
            </a:r>
          </a:p>
        </p:txBody>
      </p:sp>
      <p:pic>
        <p:nvPicPr>
          <p:cNvPr id="9" name="Graphic 13">
            <a:extLst>
              <a:ext uri="{FF2B5EF4-FFF2-40B4-BE49-F238E27FC236}">
                <a16:creationId xmlns:a16="http://schemas.microsoft.com/office/drawing/2014/main" id="{A42FCB2A-A294-B5D3-060E-E6384B3F9E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97207" y="543853"/>
            <a:ext cx="1036806" cy="724102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AD81FF8-C6B2-4894-D205-C361E4BC3B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201384"/>
              </p:ext>
            </p:extLst>
          </p:nvPr>
        </p:nvGraphicFramePr>
        <p:xfrm>
          <a:off x="897711" y="1439285"/>
          <a:ext cx="7810744" cy="4473428"/>
        </p:xfrm>
        <a:graphic>
          <a:graphicData uri="http://schemas.openxmlformats.org/drawingml/2006/table">
            <a:tbl>
              <a:tblPr/>
              <a:tblGrid>
                <a:gridCol w="810549">
                  <a:extLst>
                    <a:ext uri="{9D8B030D-6E8A-4147-A177-3AD203B41FA5}">
                      <a16:colId xmlns:a16="http://schemas.microsoft.com/office/drawing/2014/main" val="1644534825"/>
                    </a:ext>
                  </a:extLst>
                </a:gridCol>
                <a:gridCol w="1039795">
                  <a:extLst>
                    <a:ext uri="{9D8B030D-6E8A-4147-A177-3AD203B41FA5}">
                      <a16:colId xmlns:a16="http://schemas.microsoft.com/office/drawing/2014/main" val="588493899"/>
                    </a:ext>
                  </a:extLst>
                </a:gridCol>
                <a:gridCol w="933359">
                  <a:extLst>
                    <a:ext uri="{9D8B030D-6E8A-4147-A177-3AD203B41FA5}">
                      <a16:colId xmlns:a16="http://schemas.microsoft.com/office/drawing/2014/main" val="3398264368"/>
                    </a:ext>
                  </a:extLst>
                </a:gridCol>
                <a:gridCol w="933359">
                  <a:extLst>
                    <a:ext uri="{9D8B030D-6E8A-4147-A177-3AD203B41FA5}">
                      <a16:colId xmlns:a16="http://schemas.microsoft.com/office/drawing/2014/main" val="1897572987"/>
                    </a:ext>
                  </a:extLst>
                </a:gridCol>
                <a:gridCol w="646802">
                  <a:extLst>
                    <a:ext uri="{9D8B030D-6E8A-4147-A177-3AD203B41FA5}">
                      <a16:colId xmlns:a16="http://schemas.microsoft.com/office/drawing/2014/main" val="1528376815"/>
                    </a:ext>
                  </a:extLst>
                </a:gridCol>
                <a:gridCol w="622240">
                  <a:extLst>
                    <a:ext uri="{9D8B030D-6E8A-4147-A177-3AD203B41FA5}">
                      <a16:colId xmlns:a16="http://schemas.microsoft.com/office/drawing/2014/main" val="322042273"/>
                    </a:ext>
                  </a:extLst>
                </a:gridCol>
                <a:gridCol w="139185">
                  <a:extLst>
                    <a:ext uri="{9D8B030D-6E8A-4147-A177-3AD203B41FA5}">
                      <a16:colId xmlns:a16="http://schemas.microsoft.com/office/drawing/2014/main" val="2097151542"/>
                    </a:ext>
                  </a:extLst>
                </a:gridCol>
                <a:gridCol w="671364">
                  <a:extLst>
                    <a:ext uri="{9D8B030D-6E8A-4147-A177-3AD203B41FA5}">
                      <a16:colId xmlns:a16="http://schemas.microsoft.com/office/drawing/2014/main" val="1760080127"/>
                    </a:ext>
                  </a:extLst>
                </a:gridCol>
                <a:gridCol w="614052">
                  <a:extLst>
                    <a:ext uri="{9D8B030D-6E8A-4147-A177-3AD203B41FA5}">
                      <a16:colId xmlns:a16="http://schemas.microsoft.com/office/drawing/2014/main" val="337523024"/>
                    </a:ext>
                  </a:extLst>
                </a:gridCol>
                <a:gridCol w="130998">
                  <a:extLst>
                    <a:ext uri="{9D8B030D-6E8A-4147-A177-3AD203B41FA5}">
                      <a16:colId xmlns:a16="http://schemas.microsoft.com/office/drawing/2014/main" val="691848333"/>
                    </a:ext>
                  </a:extLst>
                </a:gridCol>
                <a:gridCol w="654989">
                  <a:extLst>
                    <a:ext uri="{9D8B030D-6E8A-4147-A177-3AD203B41FA5}">
                      <a16:colId xmlns:a16="http://schemas.microsoft.com/office/drawing/2014/main" val="3198716885"/>
                    </a:ext>
                  </a:extLst>
                </a:gridCol>
                <a:gridCol w="614052">
                  <a:extLst>
                    <a:ext uri="{9D8B030D-6E8A-4147-A177-3AD203B41FA5}">
                      <a16:colId xmlns:a16="http://schemas.microsoft.com/office/drawing/2014/main" val="4073723595"/>
                    </a:ext>
                  </a:extLst>
                </a:gridCol>
              </a:tblGrid>
              <a:tr h="12693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l-GR" sz="7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C000"/>
                          </a:highlight>
                          <a:latin typeface="Calibri" panose="020F0502020204030204" pitchFamily="34" charset="0"/>
                        </a:rPr>
                        <a:t>Αξία Συναλλαγής</a:t>
                      </a: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l-GR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3399"/>
                          </a:highlight>
                          <a:latin typeface="Calibri" panose="020F0502020204030204" pitchFamily="34" charset="0"/>
                        </a:rPr>
                        <a:t>Συναλλαγές σε Ευρώ</a:t>
                      </a: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l-GR" sz="7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C65911"/>
                          </a:highlight>
                          <a:latin typeface="Calibri" panose="020F0502020204030204" pitchFamily="34" charset="0"/>
                        </a:rPr>
                        <a:t>Συναλλαγές εκτός Ευρώ</a:t>
                      </a: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591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652462"/>
                  </a:ext>
                </a:extLst>
              </a:tr>
              <a:tr h="203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7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Κάρτες</a:t>
                      </a: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7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Προέλευση</a:t>
                      </a: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7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Τρόπος Συναλλαγής</a:t>
                      </a: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7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Είδος Συναλλαγής</a:t>
                      </a: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7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Ελάχιστο</a:t>
                      </a: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7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Μέγιστο</a:t>
                      </a: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700" b="1" i="0" u="none" strike="noStrike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7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Ποσοστό επί αξίας συναλλαγής</a:t>
                      </a: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7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Σταθερή Χρέωση</a:t>
                      </a: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700" b="1" i="0" u="none" strike="noStrike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7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Ποσοστό επί αξίας συναλλαγής</a:t>
                      </a: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7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Σταθερή Χρέωση</a:t>
                      </a:r>
                    </a:p>
                  </a:txBody>
                  <a:tcPr marL="5077" marR="5077" marT="5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000024"/>
                  </a:ext>
                </a:extLst>
              </a:tr>
              <a:tr h="121858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Χρεωστικές &amp; Πιστωτικές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Δυτική Ευρώπη εκτός ΕΟΧ</a:t>
                      </a:r>
                      <a:b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</a:br>
                      <a:b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</a:br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(Ευρωπαϊκός Οικονομικός Χώρος)</a:t>
                      </a:r>
                      <a:b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</a:br>
                      <a:endParaRPr lang="el-GR" sz="7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6E6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0,215333%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0,245333%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0740246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0,215333%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0,245333%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7190506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0,215333%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0,245333%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5719682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0,215333%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0,245333%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4508530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0,206333%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0,236333%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673353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0,206333%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0,236333%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33702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0,206333%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0,236333%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822494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0,206333%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0,236333%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528631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Χωρίς Παρουσία Κάρτας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0,329877%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0,359877%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8161518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0,329877%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0,359877%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467150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0,329877%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0,359877%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4239489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0,329877%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0,359877%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747334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Χωρίς Παρουσία Κάρτας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0,301660%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0,331660%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808958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0,301660%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0,331660%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676547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0,301660%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0,331660%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503702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0,301660%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0,331660%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482663"/>
                  </a:ext>
                </a:extLst>
              </a:tr>
              <a:tr h="121858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3413557"/>
                  </a:ext>
                </a:extLst>
              </a:tr>
              <a:tr h="121858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Χρεωστικές &amp; Πιστωτικές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Ανατολική Ευρώπη εκτός ΕΟΧ</a:t>
                      </a:r>
                      <a:b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</a:br>
                      <a:b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</a:br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(Ευρωπαϊκός Οικονομικός Χώρος)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0,265333%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0,295333%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3741311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0,265333%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0,295333%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4866650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0,265333%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0,295333%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014419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0,265333%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0,295333%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3005136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0,256333%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0,286333%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944416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0,256333%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0,286333%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67179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0,256333%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0,286333%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955492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0,256333%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0,286333%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795542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Χωρίς Παρουσία Κάρτας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0,379877%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0,409877%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630668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0,379877%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0,409877%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8760277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0,379877%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0,409877%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4967172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0,379877%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0,409877%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460975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Χωρίς Παρουσία Κάρτας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0,351660%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0,381660%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330410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0,351660%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0,381660%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734821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0,351660%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0,381660%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205079"/>
                  </a:ext>
                </a:extLst>
              </a:tr>
              <a:tr h="12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77" marR="5077" marT="507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0,351660%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0,381660%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741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620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58E7B61A-A31B-43A0-9EDA-EC67DBDEE737}"/>
              </a:ext>
            </a:extLst>
          </p:cNvPr>
          <p:cNvSpPr txBox="1"/>
          <p:nvPr/>
        </p:nvSpPr>
        <p:spPr>
          <a:xfrm>
            <a:off x="231083" y="6446392"/>
            <a:ext cx="4572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0" dirty="0">
                <a:solidFill>
                  <a:srgbClr val="474893"/>
                </a:solidFill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Euronet Merchant Services </a:t>
            </a:r>
            <a:r>
              <a:rPr lang="en-US" sz="1000" b="0" dirty="0">
                <a:solidFill>
                  <a:srgbClr val="EC6113"/>
                </a:solidFill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Greece</a:t>
            </a:r>
          </a:p>
        </p:txBody>
      </p:sp>
      <p:pic>
        <p:nvPicPr>
          <p:cNvPr id="34" name="Graphic 13">
            <a:extLst>
              <a:ext uri="{FF2B5EF4-FFF2-40B4-BE49-F238E27FC236}">
                <a16:creationId xmlns:a16="http://schemas.microsoft.com/office/drawing/2014/main" id="{0219B416-AB7F-4729-BE8E-D68A8DE01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97207" y="543853"/>
            <a:ext cx="1036806" cy="724102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EB51520-F61B-D1DA-E928-EBA25DF648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798361"/>
              </p:ext>
            </p:extLst>
          </p:nvPr>
        </p:nvGraphicFramePr>
        <p:xfrm>
          <a:off x="685803" y="1267955"/>
          <a:ext cx="8148210" cy="4467398"/>
        </p:xfrm>
        <a:graphic>
          <a:graphicData uri="http://schemas.openxmlformats.org/drawingml/2006/table">
            <a:tbl>
              <a:tblPr/>
              <a:tblGrid>
                <a:gridCol w="716825">
                  <a:extLst>
                    <a:ext uri="{9D8B030D-6E8A-4147-A177-3AD203B41FA5}">
                      <a16:colId xmlns:a16="http://schemas.microsoft.com/office/drawing/2014/main" val="3841150605"/>
                    </a:ext>
                  </a:extLst>
                </a:gridCol>
                <a:gridCol w="690916">
                  <a:extLst>
                    <a:ext uri="{9D8B030D-6E8A-4147-A177-3AD203B41FA5}">
                      <a16:colId xmlns:a16="http://schemas.microsoft.com/office/drawing/2014/main" val="2673615871"/>
                    </a:ext>
                  </a:extLst>
                </a:gridCol>
                <a:gridCol w="958646">
                  <a:extLst>
                    <a:ext uri="{9D8B030D-6E8A-4147-A177-3AD203B41FA5}">
                      <a16:colId xmlns:a16="http://schemas.microsoft.com/office/drawing/2014/main" val="319191954"/>
                    </a:ext>
                  </a:extLst>
                </a:gridCol>
                <a:gridCol w="984554">
                  <a:extLst>
                    <a:ext uri="{9D8B030D-6E8A-4147-A177-3AD203B41FA5}">
                      <a16:colId xmlns:a16="http://schemas.microsoft.com/office/drawing/2014/main" val="3084941314"/>
                    </a:ext>
                  </a:extLst>
                </a:gridCol>
                <a:gridCol w="682279">
                  <a:extLst>
                    <a:ext uri="{9D8B030D-6E8A-4147-A177-3AD203B41FA5}">
                      <a16:colId xmlns:a16="http://schemas.microsoft.com/office/drawing/2014/main" val="2364922416"/>
                    </a:ext>
                  </a:extLst>
                </a:gridCol>
                <a:gridCol w="656370">
                  <a:extLst>
                    <a:ext uri="{9D8B030D-6E8A-4147-A177-3AD203B41FA5}">
                      <a16:colId xmlns:a16="http://schemas.microsoft.com/office/drawing/2014/main" val="106975237"/>
                    </a:ext>
                  </a:extLst>
                </a:gridCol>
                <a:gridCol w="61994">
                  <a:extLst>
                    <a:ext uri="{9D8B030D-6E8A-4147-A177-3AD203B41FA5}">
                      <a16:colId xmlns:a16="http://schemas.microsoft.com/office/drawing/2014/main" val="3251999332"/>
                    </a:ext>
                  </a:extLst>
                </a:gridCol>
                <a:gridCol w="810808">
                  <a:extLst>
                    <a:ext uri="{9D8B030D-6E8A-4147-A177-3AD203B41FA5}">
                      <a16:colId xmlns:a16="http://schemas.microsoft.com/office/drawing/2014/main" val="762404826"/>
                    </a:ext>
                  </a:extLst>
                </a:gridCol>
                <a:gridCol w="826198">
                  <a:extLst>
                    <a:ext uri="{9D8B030D-6E8A-4147-A177-3AD203B41FA5}">
                      <a16:colId xmlns:a16="http://schemas.microsoft.com/office/drawing/2014/main" val="1840878536"/>
                    </a:ext>
                  </a:extLst>
                </a:gridCol>
                <a:gridCol w="111398">
                  <a:extLst>
                    <a:ext uri="{9D8B030D-6E8A-4147-A177-3AD203B41FA5}">
                      <a16:colId xmlns:a16="http://schemas.microsoft.com/office/drawing/2014/main" val="1750009611"/>
                    </a:ext>
                  </a:extLst>
                </a:gridCol>
                <a:gridCol w="878997">
                  <a:extLst>
                    <a:ext uri="{9D8B030D-6E8A-4147-A177-3AD203B41FA5}">
                      <a16:colId xmlns:a16="http://schemas.microsoft.com/office/drawing/2014/main" val="111518389"/>
                    </a:ext>
                  </a:extLst>
                </a:gridCol>
                <a:gridCol w="769225">
                  <a:extLst>
                    <a:ext uri="{9D8B030D-6E8A-4147-A177-3AD203B41FA5}">
                      <a16:colId xmlns:a16="http://schemas.microsoft.com/office/drawing/2014/main" val="3664372058"/>
                    </a:ext>
                  </a:extLst>
                </a:gridCol>
              </a:tblGrid>
              <a:tr h="1194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C000"/>
                          </a:highlight>
                          <a:latin typeface="Calibri" panose="020F0502020204030204" pitchFamily="34" charset="0"/>
                        </a:rPr>
                        <a:t>Αξία Συναλλαγής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3399"/>
                          </a:highlight>
                          <a:latin typeface="Calibri" panose="020F0502020204030204" pitchFamily="34" charset="0"/>
                        </a:rPr>
                        <a:t>Συναλλαγές σε Ευρώ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2D2E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D2E8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D2E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Συναλλαγές εκτός Ευρώ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4E1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38998"/>
                  </a:ext>
                </a:extLst>
              </a:tr>
              <a:tr h="372562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Κάρτες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Προέλευση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Τρόπος Συναλλαγής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Είδος Συναλλαγής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Ελάχιστο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Μέγιστο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800" b="1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Ποσοστό επί αξίας συναλλαγής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Σταθερή Χρέωση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800" b="1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Ποσοστό επί αξίας συναλλαγής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Σταθερή Χρέωση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506475"/>
                  </a:ext>
                </a:extLst>
              </a:tr>
              <a:tr h="114635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Χρεωστικές &amp; Πιστωτικές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Εκτός ΕΟΧ</a:t>
                      </a:r>
                      <a:b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</a:br>
                      <a:b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</a:br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(Ευρωπαϊκός Οικονομικός Χώρος)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0,845333%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0,975333%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2137491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0,845333%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0,975333%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7337759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0,845333%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0,975333%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025407"/>
                  </a:ext>
                </a:extLst>
              </a:tr>
              <a:tr h="1241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0,845333%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0,975333%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761830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0,827333%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0,957333%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502706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0,827333%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0,957333%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835048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0,827333%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0,957333%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897058"/>
                  </a:ext>
                </a:extLst>
              </a:tr>
              <a:tr h="1241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0,827333%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0,957333%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858665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Χωρίς 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1,084877%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1,214877%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4366963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1,084877%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1,214877%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0884744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1,084877%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1,214877%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6700012"/>
                  </a:ext>
                </a:extLst>
              </a:tr>
              <a:tr h="1241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1,084877%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1,214877%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681059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Χωρίς 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1,047660%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1,177660%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967282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1,047660%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1,177660%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541370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1,047660%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1,177660%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672188"/>
                  </a:ext>
                </a:extLst>
              </a:tr>
              <a:tr h="1241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1,047660%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1,177660%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279397"/>
                  </a:ext>
                </a:extLst>
              </a:tr>
              <a:tr h="114635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8886376"/>
                  </a:ext>
                </a:extLst>
              </a:tr>
              <a:tr h="114635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Χρεωστικές &amp; Πιστωτικές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Εντός ΕΟΧ</a:t>
                      </a:r>
                      <a:b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</a:br>
                      <a:b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</a:br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(Ευρωπαϊκός Οικονομικός Χώρος)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0,845333%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0,975333%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0645815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0,845333%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0,975333%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550873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0,845333%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0,975333%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6404239"/>
                  </a:ext>
                </a:extLst>
              </a:tr>
              <a:tr h="1241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0,845333%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0,975333%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4431044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0,827333%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0,957333%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459609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0,827333%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0,957333%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26397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0,827333%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0,957333%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48346"/>
                  </a:ext>
                </a:extLst>
              </a:tr>
              <a:tr h="1241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0,827333%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0,957333%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716779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Χωρίς 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1,084877%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1,214877%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0582447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1,084877%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1,214877%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4336465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1,084877%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1,214877%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8464584"/>
                  </a:ext>
                </a:extLst>
              </a:tr>
              <a:tr h="1241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1,084877%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1,214877%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6083495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Χωρίς 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1,047660%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1,177660%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300111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1,047660%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1,177660%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120751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1,047660%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1,177660%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348019"/>
                  </a:ext>
                </a:extLst>
              </a:tr>
              <a:tr h="1241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1,047660%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1,177660%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887204"/>
                  </a:ext>
                </a:extLst>
              </a:tr>
            </a:tbl>
          </a:graphicData>
        </a:graphic>
      </p:graphicFrame>
      <p:sp>
        <p:nvSpPr>
          <p:cNvPr id="10" name="Textplatzhalter 21">
            <a:extLst>
              <a:ext uri="{FF2B5EF4-FFF2-40B4-BE49-F238E27FC236}">
                <a16:creationId xmlns:a16="http://schemas.microsoft.com/office/drawing/2014/main" id="{3B1D68FE-DE49-98AF-B9B1-5A267CB56CF7}"/>
              </a:ext>
            </a:extLst>
          </p:cNvPr>
          <p:cNvSpPr txBox="1">
            <a:spLocks/>
          </p:cNvSpPr>
          <p:nvPr/>
        </p:nvSpPr>
        <p:spPr>
          <a:xfrm>
            <a:off x="6078400" y="257472"/>
            <a:ext cx="3060802" cy="381681"/>
          </a:xfrm>
          <a:prstGeom prst="rect">
            <a:avLst/>
          </a:prstGeom>
        </p:spPr>
        <p:txBody>
          <a:bodyPr/>
          <a:lstStyle>
            <a:lvl1pPr marL="0" indent="0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lang="de-DE" sz="1800" b="1" i="0" kern="1200" smtClean="0">
                <a:gradFill flip="none" rotWithShape="1">
                  <a:gsLst>
                    <a:gs pos="100000">
                      <a:schemeClr val="tx2"/>
                    </a:gs>
                    <a:gs pos="0">
                      <a:schemeClr val="accent2"/>
                    </a:gs>
                  </a:gsLst>
                  <a:lin ang="10800000" scaled="1"/>
                  <a:tileRect/>
                </a:gradFill>
                <a:effectLst/>
                <a:latin typeface="Century Gothic" panose="020B0502020202020204" pitchFamily="34" charset="0"/>
                <a:ea typeface="+mn-ea"/>
                <a:cs typeface="+mn-cs"/>
              </a:defRPr>
            </a:lvl1pPr>
            <a:lvl2pPr marL="171872" indent="0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129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9980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2831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684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534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385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237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703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A00A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Κόστη Σχημάτων Καρτών</a:t>
            </a:r>
          </a:p>
        </p:txBody>
      </p:sp>
    </p:spTree>
    <p:extLst>
      <p:ext uri="{BB962C8B-B14F-4D97-AF65-F5344CB8AC3E}">
        <p14:creationId xmlns:p14="http://schemas.microsoft.com/office/powerpoint/2010/main" val="3692428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753E75-87E3-0B4D-7F51-769810698D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6DC82AF1-F764-1006-5E2D-98A452353480}"/>
              </a:ext>
            </a:extLst>
          </p:cNvPr>
          <p:cNvSpPr txBox="1"/>
          <p:nvPr/>
        </p:nvSpPr>
        <p:spPr>
          <a:xfrm>
            <a:off x="231083" y="6446392"/>
            <a:ext cx="4572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0" dirty="0">
                <a:solidFill>
                  <a:srgbClr val="474893"/>
                </a:solidFill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Euronet Merchant Services </a:t>
            </a:r>
            <a:r>
              <a:rPr lang="en-US" sz="1000" b="0" dirty="0">
                <a:solidFill>
                  <a:srgbClr val="EC6113"/>
                </a:solidFill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Greece</a:t>
            </a:r>
          </a:p>
        </p:txBody>
      </p:sp>
      <p:pic>
        <p:nvPicPr>
          <p:cNvPr id="34" name="Graphic 13">
            <a:extLst>
              <a:ext uri="{FF2B5EF4-FFF2-40B4-BE49-F238E27FC236}">
                <a16:creationId xmlns:a16="http://schemas.microsoft.com/office/drawing/2014/main" id="{E1365837-0D1F-0CAC-01FA-CF1657FE72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97207" y="543853"/>
            <a:ext cx="1036806" cy="724102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BE8E175-ED2C-E91B-7B67-348F52F924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601167"/>
              </p:ext>
            </p:extLst>
          </p:nvPr>
        </p:nvGraphicFramePr>
        <p:xfrm>
          <a:off x="685803" y="1847075"/>
          <a:ext cx="8148210" cy="2431410"/>
        </p:xfrm>
        <a:graphic>
          <a:graphicData uri="http://schemas.openxmlformats.org/drawingml/2006/table">
            <a:tbl>
              <a:tblPr/>
              <a:tblGrid>
                <a:gridCol w="716825">
                  <a:extLst>
                    <a:ext uri="{9D8B030D-6E8A-4147-A177-3AD203B41FA5}">
                      <a16:colId xmlns:a16="http://schemas.microsoft.com/office/drawing/2014/main" val="3841150605"/>
                    </a:ext>
                  </a:extLst>
                </a:gridCol>
                <a:gridCol w="690916">
                  <a:extLst>
                    <a:ext uri="{9D8B030D-6E8A-4147-A177-3AD203B41FA5}">
                      <a16:colId xmlns:a16="http://schemas.microsoft.com/office/drawing/2014/main" val="2673615871"/>
                    </a:ext>
                  </a:extLst>
                </a:gridCol>
                <a:gridCol w="958646">
                  <a:extLst>
                    <a:ext uri="{9D8B030D-6E8A-4147-A177-3AD203B41FA5}">
                      <a16:colId xmlns:a16="http://schemas.microsoft.com/office/drawing/2014/main" val="319191954"/>
                    </a:ext>
                  </a:extLst>
                </a:gridCol>
                <a:gridCol w="984554">
                  <a:extLst>
                    <a:ext uri="{9D8B030D-6E8A-4147-A177-3AD203B41FA5}">
                      <a16:colId xmlns:a16="http://schemas.microsoft.com/office/drawing/2014/main" val="3084941314"/>
                    </a:ext>
                  </a:extLst>
                </a:gridCol>
                <a:gridCol w="682279">
                  <a:extLst>
                    <a:ext uri="{9D8B030D-6E8A-4147-A177-3AD203B41FA5}">
                      <a16:colId xmlns:a16="http://schemas.microsoft.com/office/drawing/2014/main" val="2364922416"/>
                    </a:ext>
                  </a:extLst>
                </a:gridCol>
                <a:gridCol w="656370">
                  <a:extLst>
                    <a:ext uri="{9D8B030D-6E8A-4147-A177-3AD203B41FA5}">
                      <a16:colId xmlns:a16="http://schemas.microsoft.com/office/drawing/2014/main" val="106975237"/>
                    </a:ext>
                  </a:extLst>
                </a:gridCol>
                <a:gridCol w="61994">
                  <a:extLst>
                    <a:ext uri="{9D8B030D-6E8A-4147-A177-3AD203B41FA5}">
                      <a16:colId xmlns:a16="http://schemas.microsoft.com/office/drawing/2014/main" val="3251999332"/>
                    </a:ext>
                  </a:extLst>
                </a:gridCol>
                <a:gridCol w="810808">
                  <a:extLst>
                    <a:ext uri="{9D8B030D-6E8A-4147-A177-3AD203B41FA5}">
                      <a16:colId xmlns:a16="http://schemas.microsoft.com/office/drawing/2014/main" val="762404826"/>
                    </a:ext>
                  </a:extLst>
                </a:gridCol>
                <a:gridCol w="826198">
                  <a:extLst>
                    <a:ext uri="{9D8B030D-6E8A-4147-A177-3AD203B41FA5}">
                      <a16:colId xmlns:a16="http://schemas.microsoft.com/office/drawing/2014/main" val="1840878536"/>
                    </a:ext>
                  </a:extLst>
                </a:gridCol>
                <a:gridCol w="111398">
                  <a:extLst>
                    <a:ext uri="{9D8B030D-6E8A-4147-A177-3AD203B41FA5}">
                      <a16:colId xmlns:a16="http://schemas.microsoft.com/office/drawing/2014/main" val="1750009611"/>
                    </a:ext>
                  </a:extLst>
                </a:gridCol>
                <a:gridCol w="878997">
                  <a:extLst>
                    <a:ext uri="{9D8B030D-6E8A-4147-A177-3AD203B41FA5}">
                      <a16:colId xmlns:a16="http://schemas.microsoft.com/office/drawing/2014/main" val="111518389"/>
                    </a:ext>
                  </a:extLst>
                </a:gridCol>
                <a:gridCol w="769225">
                  <a:extLst>
                    <a:ext uri="{9D8B030D-6E8A-4147-A177-3AD203B41FA5}">
                      <a16:colId xmlns:a16="http://schemas.microsoft.com/office/drawing/2014/main" val="3664372058"/>
                    </a:ext>
                  </a:extLst>
                </a:gridCol>
              </a:tblGrid>
              <a:tr h="1194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C000"/>
                          </a:highlight>
                          <a:latin typeface="Calibri" panose="020F0502020204030204" pitchFamily="34" charset="0"/>
                        </a:rPr>
                        <a:t>Αξία Συναλλαγής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3399"/>
                          </a:highlight>
                          <a:latin typeface="Calibri" panose="020F0502020204030204" pitchFamily="34" charset="0"/>
                        </a:rPr>
                        <a:t>Συναλλαγές σε Ευρώ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2D2E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D2E8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D2E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Συναλλαγές εκτός Ευρώ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4E1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38998"/>
                  </a:ext>
                </a:extLst>
              </a:tr>
              <a:tr h="372562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Κάρτες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Προέλευση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Τρόπος Συναλλαγής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Είδος Συναλλαγής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Ελάχιστο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Μέγιστο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800" b="1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Ποσοστό επί αξίας συναλλαγής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Σταθερή Χρέωση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800" b="1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Ποσοστό επί αξίας συναλλαγής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Σταθερή Χρέωση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506475"/>
                  </a:ext>
                </a:extLst>
              </a:tr>
              <a:tr h="57173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Χρεωστικές &amp; Πιστωτικές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Εντός ΕΟΧ</a:t>
                      </a:r>
                      <a:b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</a:br>
                      <a:b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</a:br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(Ευρωπαϊκός Οικονομικός Χώρος)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0,131938%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0,161938%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2137491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0,131938%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0,161938%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7337759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0,131938%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0,161938%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025407"/>
                  </a:ext>
                </a:extLst>
              </a:tr>
              <a:tr h="1241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0,131938%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0,161938%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761830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0,122938%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0,152938%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502706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0,122938%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0,152938%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835048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0,122938%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0,152938%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897058"/>
                  </a:ext>
                </a:extLst>
              </a:tr>
              <a:tr h="1241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0,122938%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0,152938%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858665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Χωρίς 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0,224414%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0,254414%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4366963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0,224414%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0,254414%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0884744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0,224414%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0,254414%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6700012"/>
                  </a:ext>
                </a:extLst>
              </a:tr>
              <a:tr h="1241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0,224414%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0,254414%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681059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Χωρίς 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0,196197%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0,226197%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967282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0,196197%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0,226197%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541370"/>
                  </a:ext>
                </a:extLst>
              </a:tr>
              <a:tr h="114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0,196197%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0,226197%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672188"/>
                  </a:ext>
                </a:extLst>
              </a:tr>
              <a:tr h="1241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0,196197%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0,226197%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279397"/>
                  </a:ext>
                </a:extLst>
              </a:tr>
            </a:tbl>
          </a:graphicData>
        </a:graphic>
      </p:graphicFrame>
      <p:sp>
        <p:nvSpPr>
          <p:cNvPr id="10" name="Textplatzhalter 21">
            <a:extLst>
              <a:ext uri="{FF2B5EF4-FFF2-40B4-BE49-F238E27FC236}">
                <a16:creationId xmlns:a16="http://schemas.microsoft.com/office/drawing/2014/main" id="{6BAADACE-08EA-E90D-3F37-59CFE90D245C}"/>
              </a:ext>
            </a:extLst>
          </p:cNvPr>
          <p:cNvSpPr txBox="1">
            <a:spLocks/>
          </p:cNvSpPr>
          <p:nvPr/>
        </p:nvSpPr>
        <p:spPr>
          <a:xfrm>
            <a:off x="6078400" y="257472"/>
            <a:ext cx="3060802" cy="381681"/>
          </a:xfrm>
          <a:prstGeom prst="rect">
            <a:avLst/>
          </a:prstGeom>
        </p:spPr>
        <p:txBody>
          <a:bodyPr/>
          <a:lstStyle>
            <a:lvl1pPr marL="0" indent="0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lang="de-DE" sz="1800" b="1" i="0" kern="1200" smtClean="0">
                <a:gradFill flip="none" rotWithShape="1">
                  <a:gsLst>
                    <a:gs pos="100000">
                      <a:schemeClr val="tx2"/>
                    </a:gs>
                    <a:gs pos="0">
                      <a:schemeClr val="accent2"/>
                    </a:gs>
                  </a:gsLst>
                  <a:lin ang="10800000" scaled="1"/>
                  <a:tileRect/>
                </a:gradFill>
                <a:effectLst/>
                <a:latin typeface="Century Gothic" panose="020B0502020202020204" pitchFamily="34" charset="0"/>
                <a:ea typeface="+mn-ea"/>
                <a:cs typeface="+mn-cs"/>
              </a:defRPr>
            </a:lvl1pPr>
            <a:lvl2pPr marL="171872" indent="0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129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9980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2831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684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534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385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237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703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A00A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Κόστη Σχημάτων Καρτών</a:t>
            </a:r>
          </a:p>
        </p:txBody>
      </p:sp>
    </p:spTree>
    <p:extLst>
      <p:ext uri="{BB962C8B-B14F-4D97-AF65-F5344CB8AC3E}">
        <p14:creationId xmlns:p14="http://schemas.microsoft.com/office/powerpoint/2010/main" val="1824595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58E7B61A-A31B-43A0-9EDA-EC67DBDEE737}"/>
              </a:ext>
            </a:extLst>
          </p:cNvPr>
          <p:cNvSpPr txBox="1"/>
          <p:nvPr/>
        </p:nvSpPr>
        <p:spPr>
          <a:xfrm>
            <a:off x="231083" y="6446392"/>
            <a:ext cx="4572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0" dirty="0">
                <a:solidFill>
                  <a:srgbClr val="474893"/>
                </a:solidFill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Euronet Merchant Services </a:t>
            </a:r>
            <a:r>
              <a:rPr lang="en-US" sz="1000" b="0" dirty="0">
                <a:solidFill>
                  <a:srgbClr val="EC6113"/>
                </a:solidFill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Greece</a:t>
            </a:r>
          </a:p>
        </p:txBody>
      </p:sp>
      <p:pic>
        <p:nvPicPr>
          <p:cNvPr id="33" name="Graphic 11">
            <a:extLst>
              <a:ext uri="{FF2B5EF4-FFF2-40B4-BE49-F238E27FC236}">
                <a16:creationId xmlns:a16="http://schemas.microsoft.com/office/drawing/2014/main" id="{5F77296B-046B-43D9-8478-03A1D632EA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70810" y="477202"/>
            <a:ext cx="979338" cy="787743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C0F0535-DB83-0813-DFCB-2BE2F8D4D2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338343"/>
              </p:ext>
            </p:extLst>
          </p:nvPr>
        </p:nvGraphicFramePr>
        <p:xfrm>
          <a:off x="748496" y="1330032"/>
          <a:ext cx="7899623" cy="4957699"/>
        </p:xfrm>
        <a:graphic>
          <a:graphicData uri="http://schemas.openxmlformats.org/drawingml/2006/table">
            <a:tbl>
              <a:tblPr/>
              <a:tblGrid>
                <a:gridCol w="709598">
                  <a:extLst>
                    <a:ext uri="{9D8B030D-6E8A-4147-A177-3AD203B41FA5}">
                      <a16:colId xmlns:a16="http://schemas.microsoft.com/office/drawing/2014/main" val="2149077968"/>
                    </a:ext>
                  </a:extLst>
                </a:gridCol>
                <a:gridCol w="683950">
                  <a:extLst>
                    <a:ext uri="{9D8B030D-6E8A-4147-A177-3AD203B41FA5}">
                      <a16:colId xmlns:a16="http://schemas.microsoft.com/office/drawing/2014/main" val="2663276942"/>
                    </a:ext>
                  </a:extLst>
                </a:gridCol>
                <a:gridCol w="948981">
                  <a:extLst>
                    <a:ext uri="{9D8B030D-6E8A-4147-A177-3AD203B41FA5}">
                      <a16:colId xmlns:a16="http://schemas.microsoft.com/office/drawing/2014/main" val="1411337861"/>
                    </a:ext>
                  </a:extLst>
                </a:gridCol>
                <a:gridCol w="974629">
                  <a:extLst>
                    <a:ext uri="{9D8B030D-6E8A-4147-A177-3AD203B41FA5}">
                      <a16:colId xmlns:a16="http://schemas.microsoft.com/office/drawing/2014/main" val="3854721821"/>
                    </a:ext>
                  </a:extLst>
                </a:gridCol>
                <a:gridCol w="675400">
                  <a:extLst>
                    <a:ext uri="{9D8B030D-6E8A-4147-A177-3AD203B41FA5}">
                      <a16:colId xmlns:a16="http://schemas.microsoft.com/office/drawing/2014/main" val="390528371"/>
                    </a:ext>
                  </a:extLst>
                </a:gridCol>
                <a:gridCol w="649753">
                  <a:extLst>
                    <a:ext uri="{9D8B030D-6E8A-4147-A177-3AD203B41FA5}">
                      <a16:colId xmlns:a16="http://schemas.microsoft.com/office/drawing/2014/main" val="3440032672"/>
                    </a:ext>
                  </a:extLst>
                </a:gridCol>
                <a:gridCol w="145339">
                  <a:extLst>
                    <a:ext uri="{9D8B030D-6E8A-4147-A177-3AD203B41FA5}">
                      <a16:colId xmlns:a16="http://schemas.microsoft.com/office/drawing/2014/main" val="2894161820"/>
                    </a:ext>
                  </a:extLst>
                </a:gridCol>
                <a:gridCol w="837839">
                  <a:extLst>
                    <a:ext uri="{9D8B030D-6E8A-4147-A177-3AD203B41FA5}">
                      <a16:colId xmlns:a16="http://schemas.microsoft.com/office/drawing/2014/main" val="1088562087"/>
                    </a:ext>
                  </a:extLst>
                </a:gridCol>
                <a:gridCol w="658302">
                  <a:extLst>
                    <a:ext uri="{9D8B030D-6E8A-4147-A177-3AD203B41FA5}">
                      <a16:colId xmlns:a16="http://schemas.microsoft.com/office/drawing/2014/main" val="3747575057"/>
                    </a:ext>
                  </a:extLst>
                </a:gridCol>
                <a:gridCol w="136790">
                  <a:extLst>
                    <a:ext uri="{9D8B030D-6E8A-4147-A177-3AD203B41FA5}">
                      <a16:colId xmlns:a16="http://schemas.microsoft.com/office/drawing/2014/main" val="2420136305"/>
                    </a:ext>
                  </a:extLst>
                </a:gridCol>
                <a:gridCol w="837839">
                  <a:extLst>
                    <a:ext uri="{9D8B030D-6E8A-4147-A177-3AD203B41FA5}">
                      <a16:colId xmlns:a16="http://schemas.microsoft.com/office/drawing/2014/main" val="619321192"/>
                    </a:ext>
                  </a:extLst>
                </a:gridCol>
                <a:gridCol w="641203">
                  <a:extLst>
                    <a:ext uri="{9D8B030D-6E8A-4147-A177-3AD203B41FA5}">
                      <a16:colId xmlns:a16="http://schemas.microsoft.com/office/drawing/2014/main" val="2176436179"/>
                    </a:ext>
                  </a:extLst>
                </a:gridCol>
              </a:tblGrid>
              <a:tr h="14270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Αξία Συναλλαγής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Συναλλαγές σε Ευρώ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2D2E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D2E8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D2E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Συναλλαγές εκτός Ευρώ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4E1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549821"/>
                  </a:ext>
                </a:extLst>
              </a:tr>
              <a:tr h="4196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Κάρτες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Προέλευση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Τρόπος Συναλλαγής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Είδος Συναλλαγής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Ελάχιστο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Μέγιστο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800" b="1" i="0" u="none" strike="noStrike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Ποσοστό επί αξίας συναλλαγής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Σταθερή Χρέωση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800" b="1" i="0" u="none" strike="noStrike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Ποσοστό επί αξίας συναλλαγής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Σταθερή Χρέωση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571472"/>
                  </a:ext>
                </a:extLst>
              </a:tr>
              <a:tr h="129118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Χρεωστικές &amp; Πιστωτικές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Ελλάδα - Τράπεζα Πειραιώς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0,105000%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0,00707314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0,00707314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1119505"/>
                  </a:ext>
                </a:extLst>
              </a:tr>
              <a:tr h="129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0,105000%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0,00863314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0,00863314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1946308"/>
                  </a:ext>
                </a:extLst>
              </a:tr>
              <a:tr h="129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0,105000%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0,01273314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0,01273314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604570"/>
                  </a:ext>
                </a:extLst>
              </a:tr>
              <a:tr h="1427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0,105000%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0,03173314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0,03173314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154582"/>
                  </a:ext>
                </a:extLst>
              </a:tr>
              <a:tr h="129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0,105000%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263414"/>
                  </a:ext>
                </a:extLst>
              </a:tr>
              <a:tr h="129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0,105000%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076108"/>
                  </a:ext>
                </a:extLst>
              </a:tr>
              <a:tr h="129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0,105000%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520553"/>
                  </a:ext>
                </a:extLst>
              </a:tr>
              <a:tr h="1427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0,105000%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391000"/>
                  </a:ext>
                </a:extLst>
              </a:tr>
              <a:tr h="129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Χωρίς 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0,124216%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0,00707314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0,154216%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0,00707314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0454606"/>
                  </a:ext>
                </a:extLst>
              </a:tr>
              <a:tr h="129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0,124216%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0,00863314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0,154216%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0,00863314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387514"/>
                  </a:ext>
                </a:extLst>
              </a:tr>
              <a:tr h="129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0,124216%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0,01273314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0,154216%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0,01273314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1843361"/>
                  </a:ext>
                </a:extLst>
              </a:tr>
              <a:tr h="1427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0,124216%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0,03173314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0,154216%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0,03173314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1277671"/>
                  </a:ext>
                </a:extLst>
              </a:tr>
              <a:tr h="129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Χωρίς 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0,105000%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042719"/>
                  </a:ext>
                </a:extLst>
              </a:tr>
              <a:tr h="129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0,105000%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3045"/>
                  </a:ext>
                </a:extLst>
              </a:tr>
              <a:tr h="129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0,105000%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636173"/>
                  </a:ext>
                </a:extLst>
              </a:tr>
              <a:tr h="1427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0,105000%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936928"/>
                  </a:ext>
                </a:extLst>
              </a:tr>
              <a:tr h="12911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5581057"/>
                  </a:ext>
                </a:extLst>
              </a:tr>
              <a:tr h="129118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Χρεωστικές &amp; Πιστωτικές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Ελλάδα - Λοιπές Τράπεζες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0,114000%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0,144000%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50157"/>
                  </a:ext>
                </a:extLst>
              </a:tr>
              <a:tr h="129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0,114000%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0,144000%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9151629"/>
                  </a:ext>
                </a:extLst>
              </a:tr>
              <a:tr h="129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0,114000%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0,144000%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3926975"/>
                  </a:ext>
                </a:extLst>
              </a:tr>
              <a:tr h="1427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0,114000%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0,144000%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9645732"/>
                  </a:ext>
                </a:extLst>
              </a:tr>
              <a:tr h="129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0,105000%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55853"/>
                  </a:ext>
                </a:extLst>
              </a:tr>
              <a:tr h="129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0,105000%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183042"/>
                  </a:ext>
                </a:extLst>
              </a:tr>
              <a:tr h="129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0,105000%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383247"/>
                  </a:ext>
                </a:extLst>
              </a:tr>
              <a:tr h="1427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0,105000%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0,135000%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430782"/>
                  </a:ext>
                </a:extLst>
              </a:tr>
              <a:tr h="530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l-GR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l-GR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0,203543%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0,233543%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3615114"/>
                  </a:ext>
                </a:extLst>
              </a:tr>
              <a:tr h="129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l-GR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Χωρίς Παρουσία Κάρτας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l-GR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Πώληση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0,203543%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0,233543%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5005029"/>
                  </a:ext>
                </a:extLst>
              </a:tr>
              <a:tr h="129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0,203543%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0,233543%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3165092"/>
                  </a:ext>
                </a:extLst>
              </a:tr>
              <a:tr h="1427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l-GR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0,203543%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0,233543%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8828655"/>
                  </a:ext>
                </a:extLst>
              </a:tr>
              <a:tr h="129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Χωρίς 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0,175327%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0,205327%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28997"/>
                  </a:ext>
                </a:extLst>
              </a:tr>
              <a:tr h="129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0,175327%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0,205327%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898486"/>
                  </a:ext>
                </a:extLst>
              </a:tr>
              <a:tr h="129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0,175327%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0,205327%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183569"/>
                  </a:ext>
                </a:extLst>
              </a:tr>
              <a:tr h="1427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0,175327%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0,205327%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444530"/>
                  </a:ext>
                </a:extLst>
              </a:tr>
            </a:tbl>
          </a:graphicData>
        </a:graphic>
      </p:graphicFrame>
      <p:sp>
        <p:nvSpPr>
          <p:cNvPr id="6" name="Textplatzhalter 21">
            <a:extLst>
              <a:ext uri="{FF2B5EF4-FFF2-40B4-BE49-F238E27FC236}">
                <a16:creationId xmlns:a16="http://schemas.microsoft.com/office/drawing/2014/main" id="{7C8AAADC-E31A-8BAB-93C8-DDF7E785D836}"/>
              </a:ext>
            </a:extLst>
          </p:cNvPr>
          <p:cNvSpPr txBox="1">
            <a:spLocks/>
          </p:cNvSpPr>
          <p:nvPr/>
        </p:nvSpPr>
        <p:spPr>
          <a:xfrm>
            <a:off x="6078400" y="257472"/>
            <a:ext cx="3060802" cy="381681"/>
          </a:xfrm>
          <a:prstGeom prst="rect">
            <a:avLst/>
          </a:prstGeom>
        </p:spPr>
        <p:txBody>
          <a:bodyPr/>
          <a:lstStyle>
            <a:lvl1pPr marL="0" indent="0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lang="de-DE" sz="1800" b="1" i="0" kern="1200" smtClean="0">
                <a:gradFill flip="none" rotWithShape="1">
                  <a:gsLst>
                    <a:gs pos="100000">
                      <a:schemeClr val="tx2"/>
                    </a:gs>
                    <a:gs pos="0">
                      <a:schemeClr val="accent2"/>
                    </a:gs>
                  </a:gsLst>
                  <a:lin ang="10800000" scaled="1"/>
                  <a:tileRect/>
                </a:gradFill>
                <a:effectLst/>
                <a:latin typeface="Century Gothic" panose="020B0502020202020204" pitchFamily="34" charset="0"/>
                <a:ea typeface="+mn-ea"/>
                <a:cs typeface="+mn-cs"/>
              </a:defRPr>
            </a:lvl1pPr>
            <a:lvl2pPr marL="171872" indent="0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129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9980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2831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684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534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385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237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703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A00A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Κόστη Σχημάτων Καρτών</a:t>
            </a:r>
          </a:p>
        </p:txBody>
      </p:sp>
    </p:spTree>
    <p:extLst>
      <p:ext uri="{BB962C8B-B14F-4D97-AF65-F5344CB8AC3E}">
        <p14:creationId xmlns:p14="http://schemas.microsoft.com/office/powerpoint/2010/main" val="4084658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5A65D4-53BA-CD74-4A97-5ECA2A4A43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F0FA476D-40B3-C86A-734F-3B04D54336DE}"/>
              </a:ext>
            </a:extLst>
          </p:cNvPr>
          <p:cNvSpPr txBox="1"/>
          <p:nvPr/>
        </p:nvSpPr>
        <p:spPr>
          <a:xfrm>
            <a:off x="231083" y="6446392"/>
            <a:ext cx="4572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0" dirty="0">
                <a:solidFill>
                  <a:srgbClr val="474893"/>
                </a:solidFill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Euronet Merchant Services </a:t>
            </a:r>
            <a:r>
              <a:rPr lang="en-US" sz="1000" b="0" dirty="0">
                <a:solidFill>
                  <a:srgbClr val="EC6113"/>
                </a:solidFill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Greece</a:t>
            </a:r>
          </a:p>
        </p:txBody>
      </p:sp>
      <p:pic>
        <p:nvPicPr>
          <p:cNvPr id="33" name="Graphic 11">
            <a:extLst>
              <a:ext uri="{FF2B5EF4-FFF2-40B4-BE49-F238E27FC236}">
                <a16:creationId xmlns:a16="http://schemas.microsoft.com/office/drawing/2014/main" id="{4A791322-69AF-B80B-DCCE-8218E4B747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91781" y="468870"/>
            <a:ext cx="979338" cy="787743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BBF98AC-5C9A-B0C7-821F-B123DA2FFF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254994"/>
              </p:ext>
            </p:extLst>
          </p:nvPr>
        </p:nvGraphicFramePr>
        <p:xfrm>
          <a:off x="593894" y="1574663"/>
          <a:ext cx="8277225" cy="2820336"/>
        </p:xfrm>
        <a:graphic>
          <a:graphicData uri="http://schemas.openxmlformats.org/drawingml/2006/table">
            <a:tbl>
              <a:tblPr/>
              <a:tblGrid>
                <a:gridCol w="757069">
                  <a:extLst>
                    <a:ext uri="{9D8B030D-6E8A-4147-A177-3AD203B41FA5}">
                      <a16:colId xmlns:a16="http://schemas.microsoft.com/office/drawing/2014/main" val="3513737742"/>
                    </a:ext>
                  </a:extLst>
                </a:gridCol>
                <a:gridCol w="822036">
                  <a:extLst>
                    <a:ext uri="{9D8B030D-6E8A-4147-A177-3AD203B41FA5}">
                      <a16:colId xmlns:a16="http://schemas.microsoft.com/office/drawing/2014/main" val="817685104"/>
                    </a:ext>
                  </a:extLst>
                </a:gridCol>
                <a:gridCol w="1045516">
                  <a:extLst>
                    <a:ext uri="{9D8B030D-6E8A-4147-A177-3AD203B41FA5}">
                      <a16:colId xmlns:a16="http://schemas.microsoft.com/office/drawing/2014/main" val="3166655254"/>
                    </a:ext>
                  </a:extLst>
                </a:gridCol>
                <a:gridCol w="851098">
                  <a:extLst>
                    <a:ext uri="{9D8B030D-6E8A-4147-A177-3AD203B41FA5}">
                      <a16:colId xmlns:a16="http://schemas.microsoft.com/office/drawing/2014/main" val="558997954"/>
                    </a:ext>
                  </a:extLst>
                </a:gridCol>
                <a:gridCol w="707685">
                  <a:extLst>
                    <a:ext uri="{9D8B030D-6E8A-4147-A177-3AD203B41FA5}">
                      <a16:colId xmlns:a16="http://schemas.microsoft.com/office/drawing/2014/main" val="1506036955"/>
                    </a:ext>
                  </a:extLst>
                </a:gridCol>
                <a:gridCol w="680811">
                  <a:extLst>
                    <a:ext uri="{9D8B030D-6E8A-4147-A177-3AD203B41FA5}">
                      <a16:colId xmlns:a16="http://schemas.microsoft.com/office/drawing/2014/main" val="3259821423"/>
                    </a:ext>
                  </a:extLst>
                </a:gridCol>
                <a:gridCol w="152287">
                  <a:extLst>
                    <a:ext uri="{9D8B030D-6E8A-4147-A177-3AD203B41FA5}">
                      <a16:colId xmlns:a16="http://schemas.microsoft.com/office/drawing/2014/main" val="4060771356"/>
                    </a:ext>
                  </a:extLst>
                </a:gridCol>
                <a:gridCol w="877887">
                  <a:extLst>
                    <a:ext uri="{9D8B030D-6E8A-4147-A177-3AD203B41FA5}">
                      <a16:colId xmlns:a16="http://schemas.microsoft.com/office/drawing/2014/main" val="1225917775"/>
                    </a:ext>
                  </a:extLst>
                </a:gridCol>
                <a:gridCol w="689768">
                  <a:extLst>
                    <a:ext uri="{9D8B030D-6E8A-4147-A177-3AD203B41FA5}">
                      <a16:colId xmlns:a16="http://schemas.microsoft.com/office/drawing/2014/main" val="3682689287"/>
                    </a:ext>
                  </a:extLst>
                </a:gridCol>
                <a:gridCol w="143328">
                  <a:extLst>
                    <a:ext uri="{9D8B030D-6E8A-4147-A177-3AD203B41FA5}">
                      <a16:colId xmlns:a16="http://schemas.microsoft.com/office/drawing/2014/main" val="1908042825"/>
                    </a:ext>
                  </a:extLst>
                </a:gridCol>
                <a:gridCol w="877887">
                  <a:extLst>
                    <a:ext uri="{9D8B030D-6E8A-4147-A177-3AD203B41FA5}">
                      <a16:colId xmlns:a16="http://schemas.microsoft.com/office/drawing/2014/main" val="1049109364"/>
                    </a:ext>
                  </a:extLst>
                </a:gridCol>
                <a:gridCol w="671853">
                  <a:extLst>
                    <a:ext uri="{9D8B030D-6E8A-4147-A177-3AD203B41FA5}">
                      <a16:colId xmlns:a16="http://schemas.microsoft.com/office/drawing/2014/main" val="119090008"/>
                    </a:ext>
                  </a:extLst>
                </a:gridCol>
              </a:tblGrid>
              <a:tr h="1468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Αξία Συναλλαγής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Συναλλαγές σε Ευρώ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2D2E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D2E8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D2E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Συναλλαγές εκτός Ευρώ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4E1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515095"/>
                  </a:ext>
                </a:extLst>
              </a:tr>
              <a:tr h="3066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Κάρτες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Προέλευση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Τρόπος Συναλλαγής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Είδος Συναλλαγής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Ελάχιστο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Μέγιστο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1" i="0" u="none" strike="noStrike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Ποσοστό επί αξίας συναλλαγής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Σταθερή Χρέωση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1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Ποσοστό επί αξίας συναλλαγής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Σταθερή Χρέωση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515461"/>
                  </a:ext>
                </a:extLst>
              </a:tr>
              <a:tr h="136284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Χρεωστικές &amp; Πιστωτικές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Δυτική Ευρώπη εκτός ΕΟΧ</a:t>
                      </a:r>
                      <a:b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(Ευρωπαϊκός Οικονομικός Χώρος)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0,234000%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0,264000%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9616938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0,234000%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0,264000%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720743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0,234000%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0,264000%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3985488"/>
                  </a:ext>
                </a:extLst>
              </a:tr>
              <a:tr h="1476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0,234000%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0,264000%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5004401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0,225000%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0,255000%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302881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0,225000%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0,255000%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518427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0,225000%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0,255000%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061787"/>
                  </a:ext>
                </a:extLst>
              </a:tr>
              <a:tr h="1476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0,225000%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0,255000%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396541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Χωρίς 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0,348543%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0,378543%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8789653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0,348543%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0,378543%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6870373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0,348543%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0,378543%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5238261"/>
                  </a:ext>
                </a:extLst>
              </a:tr>
              <a:tr h="1476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0,348543%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0,378543%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1244337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Χωρίς 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0,320327%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0,350327%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179067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0,320327%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0,350327%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882921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0,320327%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0,350327%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292733"/>
                  </a:ext>
                </a:extLst>
              </a:tr>
              <a:tr h="1476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0,320327%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0,350327%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360636"/>
                  </a:ext>
                </a:extLst>
              </a:tr>
            </a:tbl>
          </a:graphicData>
        </a:graphic>
      </p:graphicFrame>
      <p:sp>
        <p:nvSpPr>
          <p:cNvPr id="5" name="Textplatzhalter 21">
            <a:extLst>
              <a:ext uri="{FF2B5EF4-FFF2-40B4-BE49-F238E27FC236}">
                <a16:creationId xmlns:a16="http://schemas.microsoft.com/office/drawing/2014/main" id="{42710B12-356F-5A92-C4DD-6ACE35F7042C}"/>
              </a:ext>
            </a:extLst>
          </p:cNvPr>
          <p:cNvSpPr txBox="1">
            <a:spLocks/>
          </p:cNvSpPr>
          <p:nvPr/>
        </p:nvSpPr>
        <p:spPr>
          <a:xfrm>
            <a:off x="6078400" y="257472"/>
            <a:ext cx="3060802" cy="381681"/>
          </a:xfrm>
          <a:prstGeom prst="rect">
            <a:avLst/>
          </a:prstGeom>
        </p:spPr>
        <p:txBody>
          <a:bodyPr/>
          <a:lstStyle>
            <a:lvl1pPr marL="0" indent="0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lang="de-DE" sz="1800" b="1" i="0" kern="1200" smtClean="0">
                <a:gradFill flip="none" rotWithShape="1">
                  <a:gsLst>
                    <a:gs pos="100000">
                      <a:schemeClr val="tx2"/>
                    </a:gs>
                    <a:gs pos="0">
                      <a:schemeClr val="accent2"/>
                    </a:gs>
                  </a:gsLst>
                  <a:lin ang="10800000" scaled="1"/>
                  <a:tileRect/>
                </a:gradFill>
                <a:effectLst/>
                <a:latin typeface="Century Gothic" panose="020B0502020202020204" pitchFamily="34" charset="0"/>
                <a:ea typeface="+mn-ea"/>
                <a:cs typeface="+mn-cs"/>
              </a:defRPr>
            </a:lvl1pPr>
            <a:lvl2pPr marL="171872" indent="0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129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9980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2831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684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534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385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237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703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A00A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Κόστη Σχημάτων Καρτών</a:t>
            </a:r>
          </a:p>
        </p:txBody>
      </p:sp>
    </p:spTree>
    <p:extLst>
      <p:ext uri="{BB962C8B-B14F-4D97-AF65-F5344CB8AC3E}">
        <p14:creationId xmlns:p14="http://schemas.microsoft.com/office/powerpoint/2010/main" val="3702020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58E7B61A-A31B-43A0-9EDA-EC67DBDEE737}"/>
              </a:ext>
            </a:extLst>
          </p:cNvPr>
          <p:cNvSpPr txBox="1"/>
          <p:nvPr/>
        </p:nvSpPr>
        <p:spPr>
          <a:xfrm>
            <a:off x="231083" y="6446392"/>
            <a:ext cx="4572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0" dirty="0">
                <a:solidFill>
                  <a:srgbClr val="474893"/>
                </a:solidFill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Euronet Merchant Services </a:t>
            </a:r>
            <a:r>
              <a:rPr lang="en-US" sz="1000" b="0" dirty="0">
                <a:solidFill>
                  <a:srgbClr val="EC6113"/>
                </a:solidFill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Greece</a:t>
            </a:r>
          </a:p>
        </p:txBody>
      </p:sp>
      <p:pic>
        <p:nvPicPr>
          <p:cNvPr id="33" name="Graphic 11">
            <a:extLst>
              <a:ext uri="{FF2B5EF4-FFF2-40B4-BE49-F238E27FC236}">
                <a16:creationId xmlns:a16="http://schemas.microsoft.com/office/drawing/2014/main" id="{5F77296B-046B-43D9-8478-03A1D632EA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91781" y="468870"/>
            <a:ext cx="979338" cy="787743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5702081-FBBE-1876-DAA6-926C1496D6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646404"/>
              </p:ext>
            </p:extLst>
          </p:nvPr>
        </p:nvGraphicFramePr>
        <p:xfrm>
          <a:off x="593894" y="1212591"/>
          <a:ext cx="8277225" cy="5206332"/>
        </p:xfrm>
        <a:graphic>
          <a:graphicData uri="http://schemas.openxmlformats.org/drawingml/2006/table">
            <a:tbl>
              <a:tblPr/>
              <a:tblGrid>
                <a:gridCol w="757069">
                  <a:extLst>
                    <a:ext uri="{9D8B030D-6E8A-4147-A177-3AD203B41FA5}">
                      <a16:colId xmlns:a16="http://schemas.microsoft.com/office/drawing/2014/main" val="3513737742"/>
                    </a:ext>
                  </a:extLst>
                </a:gridCol>
                <a:gridCol w="822036">
                  <a:extLst>
                    <a:ext uri="{9D8B030D-6E8A-4147-A177-3AD203B41FA5}">
                      <a16:colId xmlns:a16="http://schemas.microsoft.com/office/drawing/2014/main" val="817685104"/>
                    </a:ext>
                  </a:extLst>
                </a:gridCol>
                <a:gridCol w="1045516">
                  <a:extLst>
                    <a:ext uri="{9D8B030D-6E8A-4147-A177-3AD203B41FA5}">
                      <a16:colId xmlns:a16="http://schemas.microsoft.com/office/drawing/2014/main" val="3166655254"/>
                    </a:ext>
                  </a:extLst>
                </a:gridCol>
                <a:gridCol w="851098">
                  <a:extLst>
                    <a:ext uri="{9D8B030D-6E8A-4147-A177-3AD203B41FA5}">
                      <a16:colId xmlns:a16="http://schemas.microsoft.com/office/drawing/2014/main" val="558997954"/>
                    </a:ext>
                  </a:extLst>
                </a:gridCol>
                <a:gridCol w="707685">
                  <a:extLst>
                    <a:ext uri="{9D8B030D-6E8A-4147-A177-3AD203B41FA5}">
                      <a16:colId xmlns:a16="http://schemas.microsoft.com/office/drawing/2014/main" val="1506036955"/>
                    </a:ext>
                  </a:extLst>
                </a:gridCol>
                <a:gridCol w="680811">
                  <a:extLst>
                    <a:ext uri="{9D8B030D-6E8A-4147-A177-3AD203B41FA5}">
                      <a16:colId xmlns:a16="http://schemas.microsoft.com/office/drawing/2014/main" val="3259821423"/>
                    </a:ext>
                  </a:extLst>
                </a:gridCol>
                <a:gridCol w="152287">
                  <a:extLst>
                    <a:ext uri="{9D8B030D-6E8A-4147-A177-3AD203B41FA5}">
                      <a16:colId xmlns:a16="http://schemas.microsoft.com/office/drawing/2014/main" val="4060771356"/>
                    </a:ext>
                  </a:extLst>
                </a:gridCol>
                <a:gridCol w="877887">
                  <a:extLst>
                    <a:ext uri="{9D8B030D-6E8A-4147-A177-3AD203B41FA5}">
                      <a16:colId xmlns:a16="http://schemas.microsoft.com/office/drawing/2014/main" val="1225917775"/>
                    </a:ext>
                  </a:extLst>
                </a:gridCol>
                <a:gridCol w="689768">
                  <a:extLst>
                    <a:ext uri="{9D8B030D-6E8A-4147-A177-3AD203B41FA5}">
                      <a16:colId xmlns:a16="http://schemas.microsoft.com/office/drawing/2014/main" val="3682689287"/>
                    </a:ext>
                  </a:extLst>
                </a:gridCol>
                <a:gridCol w="143328">
                  <a:extLst>
                    <a:ext uri="{9D8B030D-6E8A-4147-A177-3AD203B41FA5}">
                      <a16:colId xmlns:a16="http://schemas.microsoft.com/office/drawing/2014/main" val="1908042825"/>
                    </a:ext>
                  </a:extLst>
                </a:gridCol>
                <a:gridCol w="877887">
                  <a:extLst>
                    <a:ext uri="{9D8B030D-6E8A-4147-A177-3AD203B41FA5}">
                      <a16:colId xmlns:a16="http://schemas.microsoft.com/office/drawing/2014/main" val="1049109364"/>
                    </a:ext>
                  </a:extLst>
                </a:gridCol>
                <a:gridCol w="671853">
                  <a:extLst>
                    <a:ext uri="{9D8B030D-6E8A-4147-A177-3AD203B41FA5}">
                      <a16:colId xmlns:a16="http://schemas.microsoft.com/office/drawing/2014/main" val="119090008"/>
                    </a:ext>
                  </a:extLst>
                </a:gridCol>
              </a:tblGrid>
              <a:tr h="1468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Αξία Συναλλαγής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Συναλλαγές σε Ευρώ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2D2E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D2E8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D2E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Συναλλαγές εκτός Ευρώ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4E1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515095"/>
                  </a:ext>
                </a:extLst>
              </a:tr>
              <a:tr h="3066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Κάρτες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Προέλευση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Τρόπος Συναλλαγής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Είδος Συναλλαγής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Ελάχιστο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Μέγιστο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1" i="0" u="none" strike="noStrike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Ποσοστό επί αξίας συναλλαγής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Σταθερή Χρέωση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1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Ποσοστό επί αξίας συναλλαγής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Σταθερή Χρέωση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515461"/>
                  </a:ext>
                </a:extLst>
              </a:tr>
              <a:tr h="136284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Χρεωστικές &amp; Πιστωτικές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Δυτική Ευρώπη εκτός ΕΟΧ</a:t>
                      </a:r>
                      <a:b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(Ευρωπαϊκός Οικονομικός Χώρος)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0,284000%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0,314000%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9616938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0,284000%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0,314000%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720743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0,284000%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0,314000%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3985488"/>
                  </a:ext>
                </a:extLst>
              </a:tr>
              <a:tr h="1476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0,284000%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0,314000%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5004401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0,275000%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0,305000%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302881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0,275000%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0,305000%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518427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0,275000%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0,305000%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061787"/>
                  </a:ext>
                </a:extLst>
              </a:tr>
              <a:tr h="1476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0,275000%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0,305000%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396541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Χωρίς 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0,398543%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0,428543%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8789653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0,398543%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0,428543%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6870373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0,398543%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0,428543%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5238261"/>
                  </a:ext>
                </a:extLst>
              </a:tr>
              <a:tr h="1476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0,398543%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0,428543%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1244337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Χωρίς 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0,370327%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0,400327%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179067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0,370327%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0,400327%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882921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0,370327%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0,400327%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292733"/>
                  </a:ext>
                </a:extLst>
              </a:tr>
              <a:tr h="1476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0,370327%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0,400327%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360636"/>
                  </a:ext>
                </a:extLst>
              </a:tr>
              <a:tr h="13628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9047410"/>
                  </a:ext>
                </a:extLst>
              </a:tr>
              <a:tr h="136284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Χρεωστικές &amp; Πιστωτικές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Ανατολική Ευρώπη εκτός ΕΟΧ</a:t>
                      </a:r>
                      <a:b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(Ευρωπαϊκός Οικονομικός Χώρος)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0,864000%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0,994000%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2707130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0,864000%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0,994000%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3462372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0,864000%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0,994000%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2958276"/>
                  </a:ext>
                </a:extLst>
              </a:tr>
              <a:tr h="1476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0,864000%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0,994000%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5041028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0,846000%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0,976000%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600113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0,846000%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0,976000%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434475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0,846000%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0,976000%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3757"/>
                  </a:ext>
                </a:extLst>
              </a:tr>
              <a:tr h="1476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0,846000%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0,976000%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837620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Χωρίς 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1,103543%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1,233543%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3519399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1,103543%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1,233543%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4459416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1,103543%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1,233543%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0298798"/>
                  </a:ext>
                </a:extLst>
              </a:tr>
              <a:tr h="1476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1,103543%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1,233543%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476575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Χωρίς 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1,066327%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1,196327%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888464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1,066327%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1,196327%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008780"/>
                  </a:ext>
                </a:extLst>
              </a:tr>
              <a:tr h="13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1,066327%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1,196327%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855245"/>
                  </a:ext>
                </a:extLst>
              </a:tr>
              <a:tr h="1476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1,066327%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1,196327%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20388"/>
                  </a:ext>
                </a:extLst>
              </a:tr>
            </a:tbl>
          </a:graphicData>
        </a:graphic>
      </p:graphicFrame>
      <p:sp>
        <p:nvSpPr>
          <p:cNvPr id="5" name="Textplatzhalter 21">
            <a:extLst>
              <a:ext uri="{FF2B5EF4-FFF2-40B4-BE49-F238E27FC236}">
                <a16:creationId xmlns:a16="http://schemas.microsoft.com/office/drawing/2014/main" id="{4A332C10-D1A9-047F-CB19-B9403C3B3803}"/>
              </a:ext>
            </a:extLst>
          </p:cNvPr>
          <p:cNvSpPr txBox="1">
            <a:spLocks/>
          </p:cNvSpPr>
          <p:nvPr/>
        </p:nvSpPr>
        <p:spPr>
          <a:xfrm>
            <a:off x="6078400" y="257472"/>
            <a:ext cx="3060802" cy="381681"/>
          </a:xfrm>
          <a:prstGeom prst="rect">
            <a:avLst/>
          </a:prstGeom>
        </p:spPr>
        <p:txBody>
          <a:bodyPr/>
          <a:lstStyle>
            <a:lvl1pPr marL="0" indent="0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lang="de-DE" sz="1800" b="1" i="0" kern="1200" smtClean="0">
                <a:gradFill flip="none" rotWithShape="1">
                  <a:gsLst>
                    <a:gs pos="100000">
                      <a:schemeClr val="tx2"/>
                    </a:gs>
                    <a:gs pos="0">
                      <a:schemeClr val="accent2"/>
                    </a:gs>
                  </a:gsLst>
                  <a:lin ang="10800000" scaled="1"/>
                  <a:tileRect/>
                </a:gradFill>
                <a:effectLst/>
                <a:latin typeface="Century Gothic" panose="020B0502020202020204" pitchFamily="34" charset="0"/>
                <a:ea typeface="+mn-ea"/>
                <a:cs typeface="+mn-cs"/>
              </a:defRPr>
            </a:lvl1pPr>
            <a:lvl2pPr marL="171872" indent="0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129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9980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2831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684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534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385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237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703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A00A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Κόστη Σχημάτων Καρτών</a:t>
            </a:r>
          </a:p>
        </p:txBody>
      </p:sp>
    </p:spTree>
    <p:extLst>
      <p:ext uri="{BB962C8B-B14F-4D97-AF65-F5344CB8AC3E}">
        <p14:creationId xmlns:p14="http://schemas.microsoft.com/office/powerpoint/2010/main" val="2799704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58E7B61A-A31B-43A0-9EDA-EC67DBDEE737}"/>
              </a:ext>
            </a:extLst>
          </p:cNvPr>
          <p:cNvSpPr txBox="1"/>
          <p:nvPr/>
        </p:nvSpPr>
        <p:spPr>
          <a:xfrm>
            <a:off x="231083" y="6446392"/>
            <a:ext cx="4572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0" dirty="0">
                <a:solidFill>
                  <a:srgbClr val="474893"/>
                </a:solidFill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Euronet Merchant Services </a:t>
            </a:r>
            <a:r>
              <a:rPr lang="en-US" sz="1000" b="0" dirty="0">
                <a:solidFill>
                  <a:srgbClr val="EC6113"/>
                </a:solidFill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Greece</a:t>
            </a:r>
          </a:p>
        </p:txBody>
      </p:sp>
      <p:pic>
        <p:nvPicPr>
          <p:cNvPr id="33" name="Graphic 11">
            <a:extLst>
              <a:ext uri="{FF2B5EF4-FFF2-40B4-BE49-F238E27FC236}">
                <a16:creationId xmlns:a16="http://schemas.microsoft.com/office/drawing/2014/main" id="{5F77296B-046B-43D9-8478-03A1D632EA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91781" y="468870"/>
            <a:ext cx="979338" cy="787743"/>
          </a:xfrm>
          <a:prstGeom prst="rect">
            <a:avLst/>
          </a:prstGeom>
        </p:spPr>
      </p:pic>
      <p:sp>
        <p:nvSpPr>
          <p:cNvPr id="36" name="Freihandform 21">
            <a:extLst>
              <a:ext uri="{FF2B5EF4-FFF2-40B4-BE49-F238E27FC236}">
                <a16:creationId xmlns:a16="http://schemas.microsoft.com/office/drawing/2014/main" id="{0EE4C006-65F4-4E78-A5F3-485848824316}"/>
              </a:ext>
            </a:extLst>
          </p:cNvPr>
          <p:cNvSpPr/>
          <p:nvPr/>
        </p:nvSpPr>
        <p:spPr>
          <a:xfrm>
            <a:off x="5839232" y="4967426"/>
            <a:ext cx="3304768" cy="1890574"/>
          </a:xfrm>
          <a:custGeom>
            <a:avLst/>
            <a:gdLst>
              <a:gd name="connsiteX0" fmla="*/ 3934483 w 5167518"/>
              <a:gd name="connsiteY0" fmla="*/ 1006 h 2956205"/>
              <a:gd name="connsiteX1" fmla="*/ 5135981 w 5167518"/>
              <a:gd name="connsiteY1" fmla="*/ 472005 h 2956205"/>
              <a:gd name="connsiteX2" fmla="*/ 5167518 w 5167518"/>
              <a:gd name="connsiteY2" fmla="*/ 502412 h 2956205"/>
              <a:gd name="connsiteX3" fmla="*/ 5167518 w 5167518"/>
              <a:gd name="connsiteY3" fmla="*/ 2956205 h 2956205"/>
              <a:gd name="connsiteX4" fmla="*/ 0 w 5167518"/>
              <a:gd name="connsiteY4" fmla="*/ 2956205 h 2956205"/>
              <a:gd name="connsiteX5" fmla="*/ 78599 w 5167518"/>
              <a:gd name="connsiteY5" fmla="*/ 2856210 h 2956205"/>
              <a:gd name="connsiteX6" fmla="*/ 215505 w 5167518"/>
              <a:gd name="connsiteY6" fmla="*/ 2714218 h 2956205"/>
              <a:gd name="connsiteX7" fmla="*/ 2554638 w 5167518"/>
              <a:gd name="connsiteY7" fmla="*/ 521145 h 2956205"/>
              <a:gd name="connsiteX8" fmla="*/ 3934483 w 5167518"/>
              <a:gd name="connsiteY8" fmla="*/ 1006 h 2956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67518" h="2956205">
                <a:moveTo>
                  <a:pt x="3934483" y="1006"/>
                </a:moveTo>
                <a:cubicBezTo>
                  <a:pt x="4365706" y="14904"/>
                  <a:pt x="4792291" y="172744"/>
                  <a:pt x="5135981" y="472005"/>
                </a:cubicBezTo>
                <a:lnTo>
                  <a:pt x="5167518" y="502412"/>
                </a:lnTo>
                <a:lnTo>
                  <a:pt x="5167518" y="2956205"/>
                </a:lnTo>
                <a:lnTo>
                  <a:pt x="0" y="2956205"/>
                </a:lnTo>
                <a:lnTo>
                  <a:pt x="78599" y="2856210"/>
                </a:lnTo>
                <a:cubicBezTo>
                  <a:pt x="121351" y="2807112"/>
                  <a:pt x="166989" y="2759705"/>
                  <a:pt x="215505" y="2714218"/>
                </a:cubicBezTo>
                <a:lnTo>
                  <a:pt x="2554638" y="521145"/>
                </a:lnTo>
                <a:cubicBezTo>
                  <a:pt x="2942770" y="157249"/>
                  <a:pt x="3441656" y="-14876"/>
                  <a:pt x="3934483" y="1006"/>
                </a:cubicBezTo>
                <a:close/>
              </a:path>
            </a:pathLst>
          </a:custGeom>
          <a:solidFill>
            <a:srgbClr val="ECF5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 dirty="0">
              <a:latin typeface="Century Gothic" panose="020B0502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8680FD9-8E55-B49C-2EA4-4230DBB96E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71063"/>
              </p:ext>
            </p:extLst>
          </p:nvPr>
        </p:nvGraphicFramePr>
        <p:xfrm>
          <a:off x="695393" y="1348889"/>
          <a:ext cx="8133803" cy="5049604"/>
        </p:xfrm>
        <a:graphic>
          <a:graphicData uri="http://schemas.openxmlformats.org/drawingml/2006/table">
            <a:tbl>
              <a:tblPr/>
              <a:tblGrid>
                <a:gridCol w="730634">
                  <a:extLst>
                    <a:ext uri="{9D8B030D-6E8A-4147-A177-3AD203B41FA5}">
                      <a16:colId xmlns:a16="http://schemas.microsoft.com/office/drawing/2014/main" val="703181026"/>
                    </a:ext>
                  </a:extLst>
                </a:gridCol>
                <a:gridCol w="704226">
                  <a:extLst>
                    <a:ext uri="{9D8B030D-6E8A-4147-A177-3AD203B41FA5}">
                      <a16:colId xmlns:a16="http://schemas.microsoft.com/office/drawing/2014/main" val="564894907"/>
                    </a:ext>
                  </a:extLst>
                </a:gridCol>
                <a:gridCol w="977113">
                  <a:extLst>
                    <a:ext uri="{9D8B030D-6E8A-4147-A177-3AD203B41FA5}">
                      <a16:colId xmlns:a16="http://schemas.microsoft.com/office/drawing/2014/main" val="3606687834"/>
                    </a:ext>
                  </a:extLst>
                </a:gridCol>
                <a:gridCol w="1003521">
                  <a:extLst>
                    <a:ext uri="{9D8B030D-6E8A-4147-A177-3AD203B41FA5}">
                      <a16:colId xmlns:a16="http://schemas.microsoft.com/office/drawing/2014/main" val="1785913372"/>
                    </a:ext>
                  </a:extLst>
                </a:gridCol>
                <a:gridCol w="695423">
                  <a:extLst>
                    <a:ext uri="{9D8B030D-6E8A-4147-A177-3AD203B41FA5}">
                      <a16:colId xmlns:a16="http://schemas.microsoft.com/office/drawing/2014/main" val="1049219481"/>
                    </a:ext>
                  </a:extLst>
                </a:gridCol>
                <a:gridCol w="669014">
                  <a:extLst>
                    <a:ext uri="{9D8B030D-6E8A-4147-A177-3AD203B41FA5}">
                      <a16:colId xmlns:a16="http://schemas.microsoft.com/office/drawing/2014/main" val="3938255954"/>
                    </a:ext>
                  </a:extLst>
                </a:gridCol>
                <a:gridCol w="149647">
                  <a:extLst>
                    <a:ext uri="{9D8B030D-6E8A-4147-A177-3AD203B41FA5}">
                      <a16:colId xmlns:a16="http://schemas.microsoft.com/office/drawing/2014/main" val="2349200290"/>
                    </a:ext>
                  </a:extLst>
                </a:gridCol>
                <a:gridCol w="862676">
                  <a:extLst>
                    <a:ext uri="{9D8B030D-6E8A-4147-A177-3AD203B41FA5}">
                      <a16:colId xmlns:a16="http://schemas.microsoft.com/office/drawing/2014/main" val="3233378592"/>
                    </a:ext>
                  </a:extLst>
                </a:gridCol>
                <a:gridCol w="677817">
                  <a:extLst>
                    <a:ext uri="{9D8B030D-6E8A-4147-A177-3AD203B41FA5}">
                      <a16:colId xmlns:a16="http://schemas.microsoft.com/office/drawing/2014/main" val="3561907750"/>
                    </a:ext>
                  </a:extLst>
                </a:gridCol>
                <a:gridCol w="140845">
                  <a:extLst>
                    <a:ext uri="{9D8B030D-6E8A-4147-A177-3AD203B41FA5}">
                      <a16:colId xmlns:a16="http://schemas.microsoft.com/office/drawing/2014/main" val="666717747"/>
                    </a:ext>
                  </a:extLst>
                </a:gridCol>
                <a:gridCol w="862676">
                  <a:extLst>
                    <a:ext uri="{9D8B030D-6E8A-4147-A177-3AD203B41FA5}">
                      <a16:colId xmlns:a16="http://schemas.microsoft.com/office/drawing/2014/main" val="1595452216"/>
                    </a:ext>
                  </a:extLst>
                </a:gridCol>
                <a:gridCol w="660211">
                  <a:extLst>
                    <a:ext uri="{9D8B030D-6E8A-4147-A177-3AD203B41FA5}">
                      <a16:colId xmlns:a16="http://schemas.microsoft.com/office/drawing/2014/main" val="3553537447"/>
                    </a:ext>
                  </a:extLst>
                </a:gridCol>
              </a:tblGrid>
              <a:tr h="258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Αξία Συναλλαγής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Συναλλαγές σε Ευρώ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2D2E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D2E8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D2E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Συναλλαγές εκτός Ευρώ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4E1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521196"/>
                  </a:ext>
                </a:extLst>
              </a:tr>
              <a:tr h="4054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Κάρτες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Προέλευση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Τρόπος Συναλλαγής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Είδος Συναλλαγής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Ελάχιστο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Μέγιστο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1" i="0" u="none" strike="noStrike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Ποσοστό επί αξίας συναλλαγής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Σταθερή Χρέωση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1" i="0" u="none" strike="noStrike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Ποσοστό επί αξίας συναλλαγής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Σταθερή Χρέωση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154326"/>
                  </a:ext>
                </a:extLst>
              </a:tr>
              <a:tr h="124742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Χρεωστικές &amp; Πιστωτικές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Εκτός ΕΟΧ</a:t>
                      </a:r>
                      <a:b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</a:br>
                      <a:b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</a:br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(Ευρωπαϊκός Οικονομικός Χώρος)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0,864000%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0,994000%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3836545"/>
                  </a:ext>
                </a:extLst>
              </a:tr>
              <a:tr h="1247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0,864000%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0,994000%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4258975"/>
                  </a:ext>
                </a:extLst>
              </a:tr>
              <a:tr h="1247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0,864000%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0,994000%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6193004"/>
                  </a:ext>
                </a:extLst>
              </a:tr>
              <a:tr h="13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0,864000%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0,994000%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9986530"/>
                  </a:ext>
                </a:extLst>
              </a:tr>
              <a:tr h="1247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0,846000%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0,976000%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10128"/>
                  </a:ext>
                </a:extLst>
              </a:tr>
              <a:tr h="1247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0,846000%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0,976000%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890155"/>
                  </a:ext>
                </a:extLst>
              </a:tr>
              <a:tr h="1247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0,846000%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0,976000%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815782"/>
                  </a:ext>
                </a:extLst>
              </a:tr>
              <a:tr h="13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0,846000%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0,976000%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348442"/>
                  </a:ext>
                </a:extLst>
              </a:tr>
              <a:tr h="1247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Χωρίς 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1,103543%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1,233543%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852135"/>
                  </a:ext>
                </a:extLst>
              </a:tr>
              <a:tr h="1247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1,103543%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1,233543%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8805465"/>
                  </a:ext>
                </a:extLst>
              </a:tr>
              <a:tr h="1247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1,103543%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1,233543%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0812680"/>
                  </a:ext>
                </a:extLst>
              </a:tr>
              <a:tr h="13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1,103543%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1,233543%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0,13773314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4418176"/>
                  </a:ext>
                </a:extLst>
              </a:tr>
              <a:tr h="1247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Χωρίς 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1,066327%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1,196327%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84522"/>
                  </a:ext>
                </a:extLst>
              </a:tr>
              <a:tr h="1247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1,066327%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1,196327%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237702"/>
                  </a:ext>
                </a:extLst>
              </a:tr>
              <a:tr h="1247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1,066327%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1,196327%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22754"/>
                  </a:ext>
                </a:extLst>
              </a:tr>
              <a:tr h="13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1,066327%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1,196327%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544977"/>
                  </a:ext>
                </a:extLst>
              </a:tr>
              <a:tr h="13177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2803354"/>
                  </a:ext>
                </a:extLst>
              </a:tr>
              <a:tr h="124742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Χρεωστικές &amp; Πιστωτικές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Εντός ΕΟΧ</a:t>
                      </a:r>
                      <a:b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</a:br>
                      <a:b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</a:br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(Ευρωπαϊκός Οικονομικός Χώρος)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0,150605%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0,180605%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8747723"/>
                  </a:ext>
                </a:extLst>
              </a:tr>
              <a:tr h="1247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0,150605%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n-US" sz="700" b="1" i="0" u="none" strike="noStrike">
                          <a:solidFill>
                            <a:srgbClr val="3B3838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0,180605%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1372719"/>
                  </a:ext>
                </a:extLst>
              </a:tr>
              <a:tr h="1247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0,150605%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0,180605%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1104331"/>
                  </a:ext>
                </a:extLst>
              </a:tr>
              <a:tr h="13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0,150605%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0,180605%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1694566"/>
                  </a:ext>
                </a:extLst>
              </a:tr>
              <a:tr h="1247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0,141605%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0,171605%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021889"/>
                  </a:ext>
                </a:extLst>
              </a:tr>
              <a:tr h="1247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0,141605%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0,171605%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603612"/>
                  </a:ext>
                </a:extLst>
              </a:tr>
              <a:tr h="1247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0,141605%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0,171605%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455802"/>
                  </a:ext>
                </a:extLst>
              </a:tr>
              <a:tr h="13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0,141605%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0,171605%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809925"/>
                  </a:ext>
                </a:extLst>
              </a:tr>
              <a:tr h="1247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Χωρίς 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0,243080%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0,273080%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0,00766342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6898211"/>
                  </a:ext>
                </a:extLst>
              </a:tr>
              <a:tr h="1247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0,243080%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0,273080%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0,00981333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8696084"/>
                  </a:ext>
                </a:extLst>
              </a:tr>
              <a:tr h="1247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0,243080%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0,273080%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0,01452403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1908315"/>
                  </a:ext>
                </a:extLst>
              </a:tr>
              <a:tr h="13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0,243080%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0,273080%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0,03474955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98907"/>
                  </a:ext>
                </a:extLst>
              </a:tr>
              <a:tr h="1247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Χωρίς Παρουσία Κάρτας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0,214864%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0,244864%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551698"/>
                  </a:ext>
                </a:extLst>
              </a:tr>
              <a:tr h="1247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  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25,00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0,214864%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0,244864%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614492"/>
                  </a:ext>
                </a:extLst>
              </a:tr>
              <a:tr h="1247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  25,01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100,00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0,214864%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0,244864%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632801"/>
                  </a:ext>
                </a:extLst>
              </a:tr>
              <a:tr h="13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                 100,01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 παραπάνω +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0,214864%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0,244864%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0,01826686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398084"/>
                  </a:ext>
                </a:extLst>
              </a:tr>
            </a:tbl>
          </a:graphicData>
        </a:graphic>
      </p:graphicFrame>
      <p:sp>
        <p:nvSpPr>
          <p:cNvPr id="5" name="Textplatzhalter 21">
            <a:extLst>
              <a:ext uri="{FF2B5EF4-FFF2-40B4-BE49-F238E27FC236}">
                <a16:creationId xmlns:a16="http://schemas.microsoft.com/office/drawing/2014/main" id="{DF40BE08-73E4-613D-4542-BA313A183AAB}"/>
              </a:ext>
            </a:extLst>
          </p:cNvPr>
          <p:cNvSpPr txBox="1">
            <a:spLocks/>
          </p:cNvSpPr>
          <p:nvPr/>
        </p:nvSpPr>
        <p:spPr>
          <a:xfrm>
            <a:off x="6078400" y="257472"/>
            <a:ext cx="3060802" cy="381681"/>
          </a:xfrm>
          <a:prstGeom prst="rect">
            <a:avLst/>
          </a:prstGeom>
        </p:spPr>
        <p:txBody>
          <a:bodyPr/>
          <a:lstStyle>
            <a:lvl1pPr marL="0" indent="0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lang="de-DE" sz="1800" b="1" i="0" kern="1200" smtClean="0">
                <a:gradFill flip="none" rotWithShape="1">
                  <a:gsLst>
                    <a:gs pos="100000">
                      <a:schemeClr val="tx2"/>
                    </a:gs>
                    <a:gs pos="0">
                      <a:schemeClr val="accent2"/>
                    </a:gs>
                  </a:gsLst>
                  <a:lin ang="10800000" scaled="1"/>
                  <a:tileRect/>
                </a:gradFill>
                <a:effectLst/>
                <a:latin typeface="Century Gothic" panose="020B0502020202020204" pitchFamily="34" charset="0"/>
                <a:ea typeface="+mn-ea"/>
                <a:cs typeface="+mn-cs"/>
              </a:defRPr>
            </a:lvl1pPr>
            <a:lvl2pPr marL="171872" indent="0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129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9980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2831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684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534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385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237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703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A00A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Κόστη Σχημάτων Καρτών</a:t>
            </a:r>
          </a:p>
        </p:txBody>
      </p:sp>
    </p:spTree>
    <p:extLst>
      <p:ext uri="{BB962C8B-B14F-4D97-AF65-F5344CB8AC3E}">
        <p14:creationId xmlns:p14="http://schemas.microsoft.com/office/powerpoint/2010/main" val="2048590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2E1FCB90-4C37-41A4-A14B-3109BFB37375}"/>
              </a:ext>
            </a:extLst>
          </p:cNvPr>
          <p:cNvSpPr txBox="1"/>
          <p:nvPr/>
        </p:nvSpPr>
        <p:spPr>
          <a:xfrm>
            <a:off x="231083" y="6446392"/>
            <a:ext cx="4572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0" dirty="0">
                <a:solidFill>
                  <a:srgbClr val="474893"/>
                </a:solidFill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Euronet Merchant Services </a:t>
            </a:r>
            <a:r>
              <a:rPr lang="en-US" sz="1000" b="0" dirty="0">
                <a:solidFill>
                  <a:srgbClr val="EC6113"/>
                </a:solidFill>
                <a:latin typeface="HELVETICA" panose="020B0604020202020204" pitchFamily="34" charset="0"/>
                <a:ea typeface="Roboto" panose="02000000000000000000" pitchFamily="2" charset="0"/>
                <a:cs typeface="HELVETICA" panose="020B0604020202020204" pitchFamily="34" charset="0"/>
              </a:rPr>
              <a:t>Greece</a:t>
            </a:r>
          </a:p>
        </p:txBody>
      </p:sp>
      <p:sp>
        <p:nvSpPr>
          <p:cNvPr id="20" name="object 2">
            <a:extLst>
              <a:ext uri="{FF2B5EF4-FFF2-40B4-BE49-F238E27FC236}">
                <a16:creationId xmlns:a16="http://schemas.microsoft.com/office/drawing/2014/main" id="{94935444-7F31-44A6-BF8A-4AD571ED227C}"/>
              </a:ext>
            </a:extLst>
          </p:cNvPr>
          <p:cNvSpPr/>
          <p:nvPr/>
        </p:nvSpPr>
        <p:spPr>
          <a:xfrm>
            <a:off x="7665721" y="756823"/>
            <a:ext cx="1063770" cy="325217"/>
          </a:xfrm>
          <a:custGeom>
            <a:avLst/>
            <a:gdLst/>
            <a:ahLst/>
            <a:cxnLst/>
            <a:rect l="l" t="t" r="r" b="b"/>
            <a:pathLst>
              <a:path w="11405235" h="3683000">
                <a:moveTo>
                  <a:pt x="6828246" y="3670300"/>
                </a:moveTo>
                <a:lnTo>
                  <a:pt x="6253042" y="3670300"/>
                </a:lnTo>
                <a:lnTo>
                  <a:pt x="6309912" y="3683000"/>
                </a:lnTo>
                <a:lnTo>
                  <a:pt x="6772888" y="3683000"/>
                </a:lnTo>
                <a:lnTo>
                  <a:pt x="6828246" y="3670300"/>
                </a:lnTo>
                <a:close/>
              </a:path>
              <a:path w="11405235" h="3683000">
                <a:moveTo>
                  <a:pt x="6936209" y="3657600"/>
                </a:moveTo>
                <a:lnTo>
                  <a:pt x="6141636" y="3657600"/>
                </a:lnTo>
                <a:lnTo>
                  <a:pt x="6196914" y="3670300"/>
                </a:lnTo>
                <a:lnTo>
                  <a:pt x="6882691" y="3670300"/>
                </a:lnTo>
                <a:lnTo>
                  <a:pt x="6936209" y="3657600"/>
                </a:lnTo>
                <a:close/>
              </a:path>
              <a:path w="11405235" h="3683000">
                <a:moveTo>
                  <a:pt x="5684798" y="2717800"/>
                </a:moveTo>
                <a:lnTo>
                  <a:pt x="5517790" y="3505200"/>
                </a:lnTo>
                <a:lnTo>
                  <a:pt x="5549770" y="3517900"/>
                </a:lnTo>
                <a:lnTo>
                  <a:pt x="5584120" y="3530600"/>
                </a:lnTo>
                <a:lnTo>
                  <a:pt x="5620731" y="3543300"/>
                </a:lnTo>
                <a:lnTo>
                  <a:pt x="5659495" y="3556000"/>
                </a:lnTo>
                <a:lnTo>
                  <a:pt x="5700302" y="3568700"/>
                </a:lnTo>
                <a:lnTo>
                  <a:pt x="5743044" y="3581400"/>
                </a:lnTo>
                <a:lnTo>
                  <a:pt x="5787614" y="3594100"/>
                </a:lnTo>
                <a:lnTo>
                  <a:pt x="5881799" y="3619500"/>
                </a:lnTo>
                <a:lnTo>
                  <a:pt x="5931198" y="3619500"/>
                </a:lnTo>
                <a:lnTo>
                  <a:pt x="6087317" y="3657600"/>
                </a:lnTo>
                <a:lnTo>
                  <a:pt x="6988784" y="3657600"/>
                </a:lnTo>
                <a:lnTo>
                  <a:pt x="7140706" y="3619500"/>
                </a:lnTo>
                <a:lnTo>
                  <a:pt x="7283605" y="3581400"/>
                </a:lnTo>
                <a:lnTo>
                  <a:pt x="7329162" y="3556000"/>
                </a:lnTo>
                <a:lnTo>
                  <a:pt x="7417074" y="3530600"/>
                </a:lnTo>
                <a:lnTo>
                  <a:pt x="7459397" y="3505200"/>
                </a:lnTo>
                <a:lnTo>
                  <a:pt x="7500613" y="3492500"/>
                </a:lnTo>
                <a:lnTo>
                  <a:pt x="7540705" y="3467100"/>
                </a:lnTo>
                <a:lnTo>
                  <a:pt x="7579659" y="3441700"/>
                </a:lnTo>
                <a:lnTo>
                  <a:pt x="7617461" y="3416300"/>
                </a:lnTo>
                <a:lnTo>
                  <a:pt x="7654093" y="3390900"/>
                </a:lnTo>
                <a:lnTo>
                  <a:pt x="7689542" y="3365500"/>
                </a:lnTo>
                <a:lnTo>
                  <a:pt x="7723793" y="3340100"/>
                </a:lnTo>
                <a:lnTo>
                  <a:pt x="7756831" y="3314700"/>
                </a:lnTo>
                <a:lnTo>
                  <a:pt x="7788639" y="3289300"/>
                </a:lnTo>
                <a:lnTo>
                  <a:pt x="7819204" y="3263900"/>
                </a:lnTo>
                <a:lnTo>
                  <a:pt x="7848511" y="3225800"/>
                </a:lnTo>
                <a:lnTo>
                  <a:pt x="7876543" y="3200400"/>
                </a:lnTo>
                <a:lnTo>
                  <a:pt x="7903287" y="3175000"/>
                </a:lnTo>
                <a:lnTo>
                  <a:pt x="7928727" y="3136900"/>
                </a:lnTo>
                <a:lnTo>
                  <a:pt x="7952848" y="3098800"/>
                </a:lnTo>
                <a:lnTo>
                  <a:pt x="7975634" y="3073400"/>
                </a:lnTo>
                <a:lnTo>
                  <a:pt x="7997072" y="3035300"/>
                </a:lnTo>
                <a:lnTo>
                  <a:pt x="8017146" y="2997200"/>
                </a:lnTo>
                <a:lnTo>
                  <a:pt x="8035840" y="2959100"/>
                </a:lnTo>
                <a:lnTo>
                  <a:pt x="8041606" y="2946400"/>
                </a:lnTo>
                <a:lnTo>
                  <a:pt x="6497804" y="2946400"/>
                </a:lnTo>
                <a:lnTo>
                  <a:pt x="6435284" y="2933700"/>
                </a:lnTo>
                <a:lnTo>
                  <a:pt x="6375365" y="2933700"/>
                </a:lnTo>
                <a:lnTo>
                  <a:pt x="6317943" y="2921000"/>
                </a:lnTo>
                <a:lnTo>
                  <a:pt x="6262912" y="2921000"/>
                </a:lnTo>
                <a:lnTo>
                  <a:pt x="6210167" y="2908300"/>
                </a:lnTo>
                <a:lnTo>
                  <a:pt x="6159603" y="2895600"/>
                </a:lnTo>
                <a:lnTo>
                  <a:pt x="6111116" y="2882900"/>
                </a:lnTo>
                <a:lnTo>
                  <a:pt x="6064600" y="2870200"/>
                </a:lnTo>
                <a:lnTo>
                  <a:pt x="6019952" y="2857500"/>
                </a:lnTo>
                <a:lnTo>
                  <a:pt x="5977064" y="2844800"/>
                </a:lnTo>
                <a:lnTo>
                  <a:pt x="5935834" y="2832100"/>
                </a:lnTo>
                <a:lnTo>
                  <a:pt x="5896156" y="2819400"/>
                </a:lnTo>
                <a:lnTo>
                  <a:pt x="5857924" y="2794000"/>
                </a:lnTo>
                <a:lnTo>
                  <a:pt x="5821035" y="2781300"/>
                </a:lnTo>
                <a:lnTo>
                  <a:pt x="5785382" y="2768600"/>
                </a:lnTo>
                <a:lnTo>
                  <a:pt x="5750862" y="2755900"/>
                </a:lnTo>
                <a:lnTo>
                  <a:pt x="5717369" y="2730500"/>
                </a:lnTo>
                <a:lnTo>
                  <a:pt x="5684798" y="2717800"/>
                </a:lnTo>
                <a:close/>
              </a:path>
              <a:path w="11405235" h="3683000">
                <a:moveTo>
                  <a:pt x="1680380" y="76200"/>
                </a:moveTo>
                <a:lnTo>
                  <a:pt x="21865" y="76200"/>
                </a:lnTo>
                <a:lnTo>
                  <a:pt x="0" y="177800"/>
                </a:lnTo>
                <a:lnTo>
                  <a:pt x="415832" y="279400"/>
                </a:lnTo>
                <a:lnTo>
                  <a:pt x="466902" y="304800"/>
                </a:lnTo>
                <a:lnTo>
                  <a:pt x="566623" y="330200"/>
                </a:lnTo>
                <a:lnTo>
                  <a:pt x="614945" y="355600"/>
                </a:lnTo>
                <a:lnTo>
                  <a:pt x="707687" y="381000"/>
                </a:lnTo>
                <a:lnTo>
                  <a:pt x="751778" y="406400"/>
                </a:lnTo>
                <a:lnTo>
                  <a:pt x="794129" y="419100"/>
                </a:lnTo>
                <a:lnTo>
                  <a:pt x="834575" y="444500"/>
                </a:lnTo>
                <a:lnTo>
                  <a:pt x="872953" y="457200"/>
                </a:lnTo>
                <a:lnTo>
                  <a:pt x="909096" y="482600"/>
                </a:lnTo>
                <a:lnTo>
                  <a:pt x="955627" y="508000"/>
                </a:lnTo>
                <a:lnTo>
                  <a:pt x="994277" y="533400"/>
                </a:lnTo>
                <a:lnTo>
                  <a:pt x="1026251" y="558800"/>
                </a:lnTo>
                <a:lnTo>
                  <a:pt x="1052753" y="596900"/>
                </a:lnTo>
                <a:lnTo>
                  <a:pt x="1074987" y="635000"/>
                </a:lnTo>
                <a:lnTo>
                  <a:pt x="1094159" y="673100"/>
                </a:lnTo>
                <a:lnTo>
                  <a:pt x="1111472" y="723900"/>
                </a:lnTo>
                <a:lnTo>
                  <a:pt x="1128132" y="787400"/>
                </a:lnTo>
                <a:lnTo>
                  <a:pt x="1862896" y="3632200"/>
                </a:lnTo>
                <a:lnTo>
                  <a:pt x="2837035" y="3632200"/>
                </a:lnTo>
                <a:lnTo>
                  <a:pt x="3311632" y="2501900"/>
                </a:lnTo>
                <a:lnTo>
                  <a:pt x="2402959" y="2501900"/>
                </a:lnTo>
                <a:lnTo>
                  <a:pt x="2014900" y="431800"/>
                </a:lnTo>
                <a:lnTo>
                  <a:pt x="2002097" y="381000"/>
                </a:lnTo>
                <a:lnTo>
                  <a:pt x="1984838" y="330200"/>
                </a:lnTo>
                <a:lnTo>
                  <a:pt x="1963434" y="292100"/>
                </a:lnTo>
                <a:lnTo>
                  <a:pt x="1938196" y="254000"/>
                </a:lnTo>
                <a:lnTo>
                  <a:pt x="1909438" y="215900"/>
                </a:lnTo>
                <a:lnTo>
                  <a:pt x="1877469" y="177800"/>
                </a:lnTo>
                <a:lnTo>
                  <a:pt x="1842602" y="152400"/>
                </a:lnTo>
                <a:lnTo>
                  <a:pt x="1805148" y="127000"/>
                </a:lnTo>
                <a:lnTo>
                  <a:pt x="1765418" y="101600"/>
                </a:lnTo>
                <a:lnTo>
                  <a:pt x="1723725" y="88900"/>
                </a:lnTo>
                <a:lnTo>
                  <a:pt x="1680380" y="76200"/>
                </a:lnTo>
                <a:close/>
              </a:path>
              <a:path w="11405235" h="3683000">
                <a:moveTo>
                  <a:pt x="5646901" y="76200"/>
                </a:moveTo>
                <a:lnTo>
                  <a:pt x="4725658" y="76200"/>
                </a:lnTo>
                <a:lnTo>
                  <a:pt x="3963332" y="3632200"/>
                </a:lnTo>
                <a:lnTo>
                  <a:pt x="4884861" y="3632200"/>
                </a:lnTo>
                <a:lnTo>
                  <a:pt x="5646901" y="76200"/>
                </a:lnTo>
                <a:close/>
              </a:path>
              <a:path w="11405235" h="3683000">
                <a:moveTo>
                  <a:pt x="10660767" y="76200"/>
                </a:moveTo>
                <a:lnTo>
                  <a:pt x="9821897" y="76200"/>
                </a:lnTo>
                <a:lnTo>
                  <a:pt x="9771708" y="88900"/>
                </a:lnTo>
                <a:lnTo>
                  <a:pt x="9723847" y="101600"/>
                </a:lnTo>
                <a:lnTo>
                  <a:pt x="9678648" y="114300"/>
                </a:lnTo>
                <a:lnTo>
                  <a:pt x="9636440" y="139700"/>
                </a:lnTo>
                <a:lnTo>
                  <a:pt x="9597556" y="177800"/>
                </a:lnTo>
                <a:lnTo>
                  <a:pt x="9562329" y="203200"/>
                </a:lnTo>
                <a:lnTo>
                  <a:pt x="9531089" y="241300"/>
                </a:lnTo>
                <a:lnTo>
                  <a:pt x="9504169" y="292100"/>
                </a:lnTo>
                <a:lnTo>
                  <a:pt x="9481901" y="330200"/>
                </a:lnTo>
                <a:lnTo>
                  <a:pt x="8098996" y="3632200"/>
                </a:lnTo>
                <a:lnTo>
                  <a:pt x="9066666" y="3632200"/>
                </a:lnTo>
                <a:lnTo>
                  <a:pt x="9258843" y="3098800"/>
                </a:lnTo>
                <a:lnTo>
                  <a:pt x="11293162" y="3098800"/>
                </a:lnTo>
                <a:lnTo>
                  <a:pt x="11141706" y="2374900"/>
                </a:lnTo>
                <a:lnTo>
                  <a:pt x="9524182" y="2374900"/>
                </a:lnTo>
                <a:lnTo>
                  <a:pt x="10009228" y="1028700"/>
                </a:lnTo>
                <a:lnTo>
                  <a:pt x="10860051" y="1028700"/>
                </a:lnTo>
                <a:lnTo>
                  <a:pt x="10660767" y="76200"/>
                </a:lnTo>
                <a:close/>
              </a:path>
              <a:path w="11405235" h="3683000">
                <a:moveTo>
                  <a:pt x="11293162" y="3098800"/>
                </a:moveTo>
                <a:lnTo>
                  <a:pt x="10441166" y="3098800"/>
                </a:lnTo>
                <a:lnTo>
                  <a:pt x="10552434" y="3632200"/>
                </a:lnTo>
                <a:lnTo>
                  <a:pt x="11404762" y="3632200"/>
                </a:lnTo>
                <a:lnTo>
                  <a:pt x="11293162" y="3098800"/>
                </a:lnTo>
                <a:close/>
              </a:path>
              <a:path w="11405235" h="3683000">
                <a:moveTo>
                  <a:pt x="7694284" y="12700"/>
                </a:moveTo>
                <a:lnTo>
                  <a:pt x="7228707" y="12700"/>
                </a:lnTo>
                <a:lnTo>
                  <a:pt x="7174079" y="25400"/>
                </a:lnTo>
                <a:lnTo>
                  <a:pt x="7120289" y="25400"/>
                </a:lnTo>
                <a:lnTo>
                  <a:pt x="6964163" y="63500"/>
                </a:lnTo>
                <a:lnTo>
                  <a:pt x="6913939" y="63500"/>
                </a:lnTo>
                <a:lnTo>
                  <a:pt x="6864660" y="76200"/>
                </a:lnTo>
                <a:lnTo>
                  <a:pt x="6816346" y="101600"/>
                </a:lnTo>
                <a:lnTo>
                  <a:pt x="6677408" y="139700"/>
                </a:lnTo>
                <a:lnTo>
                  <a:pt x="6633168" y="165100"/>
                </a:lnTo>
                <a:lnTo>
                  <a:pt x="6589998" y="177800"/>
                </a:lnTo>
                <a:lnTo>
                  <a:pt x="6547921" y="203200"/>
                </a:lnTo>
                <a:lnTo>
                  <a:pt x="6506958" y="228600"/>
                </a:lnTo>
                <a:lnTo>
                  <a:pt x="6467129" y="254000"/>
                </a:lnTo>
                <a:lnTo>
                  <a:pt x="6428455" y="266700"/>
                </a:lnTo>
                <a:lnTo>
                  <a:pt x="6390959" y="292100"/>
                </a:lnTo>
                <a:lnTo>
                  <a:pt x="6354661" y="317500"/>
                </a:lnTo>
                <a:lnTo>
                  <a:pt x="6319581" y="342900"/>
                </a:lnTo>
                <a:lnTo>
                  <a:pt x="6285742" y="381000"/>
                </a:lnTo>
                <a:lnTo>
                  <a:pt x="6253165" y="406400"/>
                </a:lnTo>
                <a:lnTo>
                  <a:pt x="6221870" y="431800"/>
                </a:lnTo>
                <a:lnTo>
                  <a:pt x="6191878" y="457200"/>
                </a:lnTo>
                <a:lnTo>
                  <a:pt x="6163212" y="495300"/>
                </a:lnTo>
                <a:lnTo>
                  <a:pt x="6135891" y="520700"/>
                </a:lnTo>
                <a:lnTo>
                  <a:pt x="6109938" y="558800"/>
                </a:lnTo>
                <a:lnTo>
                  <a:pt x="6085372" y="596900"/>
                </a:lnTo>
                <a:lnTo>
                  <a:pt x="6062216" y="622300"/>
                </a:lnTo>
                <a:lnTo>
                  <a:pt x="6040491" y="660400"/>
                </a:lnTo>
                <a:lnTo>
                  <a:pt x="6020217" y="698500"/>
                </a:lnTo>
                <a:lnTo>
                  <a:pt x="6001416" y="736600"/>
                </a:lnTo>
                <a:lnTo>
                  <a:pt x="5984109" y="774700"/>
                </a:lnTo>
                <a:lnTo>
                  <a:pt x="5968317" y="812800"/>
                </a:lnTo>
                <a:lnTo>
                  <a:pt x="5954061" y="850900"/>
                </a:lnTo>
                <a:lnTo>
                  <a:pt x="5941363" y="889000"/>
                </a:lnTo>
                <a:lnTo>
                  <a:pt x="5930243" y="927100"/>
                </a:lnTo>
                <a:lnTo>
                  <a:pt x="5920722" y="965200"/>
                </a:lnTo>
                <a:lnTo>
                  <a:pt x="5912822" y="1016000"/>
                </a:lnTo>
                <a:lnTo>
                  <a:pt x="5906564" y="1054100"/>
                </a:lnTo>
                <a:lnTo>
                  <a:pt x="5901970" y="1092200"/>
                </a:lnTo>
                <a:lnTo>
                  <a:pt x="5899059" y="1143000"/>
                </a:lnTo>
                <a:lnTo>
                  <a:pt x="5897853" y="1181100"/>
                </a:lnTo>
                <a:lnTo>
                  <a:pt x="5898993" y="1231900"/>
                </a:lnTo>
                <a:lnTo>
                  <a:pt x="5903564" y="1295400"/>
                </a:lnTo>
                <a:lnTo>
                  <a:pt x="5911408" y="1346200"/>
                </a:lnTo>
                <a:lnTo>
                  <a:pt x="5922366" y="1384300"/>
                </a:lnTo>
                <a:lnTo>
                  <a:pt x="5936277" y="1435100"/>
                </a:lnTo>
                <a:lnTo>
                  <a:pt x="5952982" y="1485900"/>
                </a:lnTo>
                <a:lnTo>
                  <a:pt x="5972322" y="1524000"/>
                </a:lnTo>
                <a:lnTo>
                  <a:pt x="5994137" y="1574800"/>
                </a:lnTo>
                <a:lnTo>
                  <a:pt x="6018267" y="1612900"/>
                </a:lnTo>
                <a:lnTo>
                  <a:pt x="6044554" y="1651000"/>
                </a:lnTo>
                <a:lnTo>
                  <a:pt x="6072837" y="1689100"/>
                </a:lnTo>
                <a:lnTo>
                  <a:pt x="6102957" y="1727200"/>
                </a:lnTo>
                <a:lnTo>
                  <a:pt x="6134755" y="1765300"/>
                </a:lnTo>
                <a:lnTo>
                  <a:pt x="6168070" y="1790700"/>
                </a:lnTo>
                <a:lnTo>
                  <a:pt x="6202745" y="1828800"/>
                </a:lnTo>
                <a:lnTo>
                  <a:pt x="6238618" y="1866900"/>
                </a:lnTo>
                <a:lnTo>
                  <a:pt x="6275530" y="1892300"/>
                </a:lnTo>
                <a:lnTo>
                  <a:pt x="6313322" y="1917700"/>
                </a:lnTo>
                <a:lnTo>
                  <a:pt x="6351835" y="1943100"/>
                </a:lnTo>
                <a:lnTo>
                  <a:pt x="6390909" y="1981200"/>
                </a:lnTo>
                <a:lnTo>
                  <a:pt x="6470100" y="2032000"/>
                </a:lnTo>
                <a:lnTo>
                  <a:pt x="6509899" y="2044700"/>
                </a:lnTo>
                <a:lnTo>
                  <a:pt x="6628194" y="2120900"/>
                </a:lnTo>
                <a:lnTo>
                  <a:pt x="6666727" y="2133600"/>
                </a:lnTo>
                <a:lnTo>
                  <a:pt x="6704544" y="2159000"/>
                </a:lnTo>
                <a:lnTo>
                  <a:pt x="6777902" y="2184400"/>
                </a:lnTo>
                <a:lnTo>
                  <a:pt x="6844208" y="2222500"/>
                </a:lnTo>
                <a:lnTo>
                  <a:pt x="6903718" y="2260600"/>
                </a:lnTo>
                <a:lnTo>
                  <a:pt x="6956688" y="2286000"/>
                </a:lnTo>
                <a:lnTo>
                  <a:pt x="7003374" y="2324100"/>
                </a:lnTo>
                <a:lnTo>
                  <a:pt x="7044030" y="2349500"/>
                </a:lnTo>
                <a:lnTo>
                  <a:pt x="7078912" y="2387600"/>
                </a:lnTo>
                <a:lnTo>
                  <a:pt x="7108276" y="2413000"/>
                </a:lnTo>
                <a:lnTo>
                  <a:pt x="7132378" y="2438400"/>
                </a:lnTo>
                <a:lnTo>
                  <a:pt x="7151472" y="2476500"/>
                </a:lnTo>
                <a:lnTo>
                  <a:pt x="7165814" y="2501900"/>
                </a:lnTo>
                <a:lnTo>
                  <a:pt x="7175660" y="2527300"/>
                </a:lnTo>
                <a:lnTo>
                  <a:pt x="7181265" y="2565400"/>
                </a:lnTo>
                <a:lnTo>
                  <a:pt x="7182885" y="2590800"/>
                </a:lnTo>
                <a:lnTo>
                  <a:pt x="7179179" y="2641600"/>
                </a:lnTo>
                <a:lnTo>
                  <a:pt x="7169319" y="2679700"/>
                </a:lnTo>
                <a:lnTo>
                  <a:pt x="7153743" y="2717800"/>
                </a:lnTo>
                <a:lnTo>
                  <a:pt x="7132892" y="2755900"/>
                </a:lnTo>
                <a:lnTo>
                  <a:pt x="7077118" y="2806700"/>
                </a:lnTo>
                <a:lnTo>
                  <a:pt x="7043075" y="2832100"/>
                </a:lnTo>
                <a:lnTo>
                  <a:pt x="7005513" y="2857500"/>
                </a:lnTo>
                <a:lnTo>
                  <a:pt x="6964872" y="2882900"/>
                </a:lnTo>
                <a:lnTo>
                  <a:pt x="6921591" y="2895600"/>
                </a:lnTo>
                <a:lnTo>
                  <a:pt x="6876110" y="2908300"/>
                </a:lnTo>
                <a:lnTo>
                  <a:pt x="6780301" y="2933700"/>
                </a:lnTo>
                <a:lnTo>
                  <a:pt x="6730853" y="2933700"/>
                </a:lnTo>
                <a:lnTo>
                  <a:pt x="6680962" y="2946400"/>
                </a:lnTo>
                <a:lnTo>
                  <a:pt x="8041606" y="2946400"/>
                </a:lnTo>
                <a:lnTo>
                  <a:pt x="8053140" y="2921000"/>
                </a:lnTo>
                <a:lnTo>
                  <a:pt x="8069030" y="2895600"/>
                </a:lnTo>
                <a:lnTo>
                  <a:pt x="8083496" y="2844800"/>
                </a:lnTo>
                <a:lnTo>
                  <a:pt x="8096523" y="2806700"/>
                </a:lnTo>
                <a:lnTo>
                  <a:pt x="8108095" y="2768600"/>
                </a:lnTo>
                <a:lnTo>
                  <a:pt x="8118197" y="2730500"/>
                </a:lnTo>
                <a:lnTo>
                  <a:pt x="8126814" y="2692400"/>
                </a:lnTo>
                <a:lnTo>
                  <a:pt x="8133932" y="2641600"/>
                </a:lnTo>
                <a:lnTo>
                  <a:pt x="8139535" y="2603500"/>
                </a:lnTo>
                <a:lnTo>
                  <a:pt x="8143608" y="2565400"/>
                </a:lnTo>
                <a:lnTo>
                  <a:pt x="8146136" y="2514600"/>
                </a:lnTo>
                <a:lnTo>
                  <a:pt x="8147104" y="2476500"/>
                </a:lnTo>
                <a:lnTo>
                  <a:pt x="8145898" y="2413000"/>
                </a:lnTo>
                <a:lnTo>
                  <a:pt x="8141901" y="2362200"/>
                </a:lnTo>
                <a:lnTo>
                  <a:pt x="8135225" y="2311400"/>
                </a:lnTo>
                <a:lnTo>
                  <a:pt x="8125983" y="2273300"/>
                </a:lnTo>
                <a:lnTo>
                  <a:pt x="8114286" y="2222500"/>
                </a:lnTo>
                <a:lnTo>
                  <a:pt x="8100246" y="2184400"/>
                </a:lnTo>
                <a:lnTo>
                  <a:pt x="8083974" y="2133600"/>
                </a:lnTo>
                <a:lnTo>
                  <a:pt x="8065583" y="2095500"/>
                </a:lnTo>
                <a:lnTo>
                  <a:pt x="8045184" y="2057400"/>
                </a:lnTo>
                <a:lnTo>
                  <a:pt x="8022890" y="2019300"/>
                </a:lnTo>
                <a:lnTo>
                  <a:pt x="7998812" y="1981200"/>
                </a:lnTo>
                <a:lnTo>
                  <a:pt x="7973061" y="1943100"/>
                </a:lnTo>
                <a:lnTo>
                  <a:pt x="7945751" y="1917700"/>
                </a:lnTo>
                <a:lnTo>
                  <a:pt x="7916992" y="1879600"/>
                </a:lnTo>
                <a:lnTo>
                  <a:pt x="7886897" y="1854200"/>
                </a:lnTo>
                <a:lnTo>
                  <a:pt x="7855577" y="1816100"/>
                </a:lnTo>
                <a:lnTo>
                  <a:pt x="7823144" y="1790700"/>
                </a:lnTo>
                <a:lnTo>
                  <a:pt x="7789710" y="1765300"/>
                </a:lnTo>
                <a:lnTo>
                  <a:pt x="7755387" y="1739900"/>
                </a:lnTo>
                <a:lnTo>
                  <a:pt x="7720287" y="1714500"/>
                </a:lnTo>
                <a:lnTo>
                  <a:pt x="7684521" y="1689100"/>
                </a:lnTo>
                <a:lnTo>
                  <a:pt x="7611440" y="1638300"/>
                </a:lnTo>
                <a:lnTo>
                  <a:pt x="7537040" y="1587500"/>
                </a:lnTo>
                <a:lnTo>
                  <a:pt x="7499625" y="1574800"/>
                </a:lnTo>
                <a:lnTo>
                  <a:pt x="7424923" y="1524000"/>
                </a:lnTo>
                <a:lnTo>
                  <a:pt x="7387860" y="1511300"/>
                </a:lnTo>
                <a:lnTo>
                  <a:pt x="7351138" y="1485900"/>
                </a:lnTo>
                <a:lnTo>
                  <a:pt x="7279165" y="1447800"/>
                </a:lnTo>
                <a:lnTo>
                  <a:pt x="7244137" y="1435100"/>
                </a:lnTo>
                <a:lnTo>
                  <a:pt x="7209898" y="1409700"/>
                </a:lnTo>
                <a:lnTo>
                  <a:pt x="7176560" y="1397000"/>
                </a:lnTo>
                <a:lnTo>
                  <a:pt x="7144234" y="1384300"/>
                </a:lnTo>
                <a:lnTo>
                  <a:pt x="7113031" y="1358900"/>
                </a:lnTo>
                <a:lnTo>
                  <a:pt x="7083065" y="1346200"/>
                </a:lnTo>
                <a:lnTo>
                  <a:pt x="7054446" y="1320800"/>
                </a:lnTo>
                <a:lnTo>
                  <a:pt x="7027287" y="1308100"/>
                </a:lnTo>
                <a:lnTo>
                  <a:pt x="7001700" y="1282700"/>
                </a:lnTo>
                <a:lnTo>
                  <a:pt x="6977795" y="1270000"/>
                </a:lnTo>
                <a:lnTo>
                  <a:pt x="6955686" y="1244600"/>
                </a:lnTo>
                <a:lnTo>
                  <a:pt x="6935484" y="1231900"/>
                </a:lnTo>
                <a:lnTo>
                  <a:pt x="6917300" y="1206500"/>
                </a:lnTo>
                <a:lnTo>
                  <a:pt x="6901247" y="1193800"/>
                </a:lnTo>
                <a:lnTo>
                  <a:pt x="6887437" y="1168400"/>
                </a:lnTo>
                <a:lnTo>
                  <a:pt x="6866991" y="1130300"/>
                </a:lnTo>
                <a:lnTo>
                  <a:pt x="6856857" y="1079500"/>
                </a:lnTo>
                <a:lnTo>
                  <a:pt x="6855937" y="1054100"/>
                </a:lnTo>
                <a:lnTo>
                  <a:pt x="6859663" y="1028700"/>
                </a:lnTo>
                <a:lnTo>
                  <a:pt x="6869404" y="990600"/>
                </a:lnTo>
                <a:lnTo>
                  <a:pt x="6885276" y="952500"/>
                </a:lnTo>
                <a:lnTo>
                  <a:pt x="6907393" y="927100"/>
                </a:lnTo>
                <a:lnTo>
                  <a:pt x="6935871" y="889000"/>
                </a:lnTo>
                <a:lnTo>
                  <a:pt x="6970828" y="863600"/>
                </a:lnTo>
                <a:lnTo>
                  <a:pt x="7012377" y="838200"/>
                </a:lnTo>
                <a:lnTo>
                  <a:pt x="7060635" y="812800"/>
                </a:lnTo>
                <a:lnTo>
                  <a:pt x="7115719" y="787400"/>
                </a:lnTo>
                <a:lnTo>
                  <a:pt x="7177743" y="774700"/>
                </a:lnTo>
                <a:lnTo>
                  <a:pt x="7246823" y="762000"/>
                </a:lnTo>
                <a:lnTo>
                  <a:pt x="7269573" y="762000"/>
                </a:lnTo>
                <a:lnTo>
                  <a:pt x="7296016" y="749300"/>
                </a:lnTo>
                <a:lnTo>
                  <a:pt x="8191017" y="749300"/>
                </a:lnTo>
                <a:lnTo>
                  <a:pt x="8317207" y="165100"/>
                </a:lnTo>
                <a:lnTo>
                  <a:pt x="8277420" y="152400"/>
                </a:lnTo>
                <a:lnTo>
                  <a:pt x="8193855" y="127000"/>
                </a:lnTo>
                <a:lnTo>
                  <a:pt x="8104921" y="101600"/>
                </a:lnTo>
                <a:lnTo>
                  <a:pt x="8010556" y="76200"/>
                </a:lnTo>
                <a:lnTo>
                  <a:pt x="7910702" y="50800"/>
                </a:lnTo>
                <a:lnTo>
                  <a:pt x="7858698" y="38100"/>
                </a:lnTo>
                <a:lnTo>
                  <a:pt x="7805298" y="38100"/>
                </a:lnTo>
                <a:lnTo>
                  <a:pt x="7694284" y="12700"/>
                </a:lnTo>
                <a:close/>
              </a:path>
              <a:path w="11405235" h="3683000">
                <a:moveTo>
                  <a:pt x="4330150" y="76200"/>
                </a:moveTo>
                <a:lnTo>
                  <a:pt x="3362046" y="76200"/>
                </a:lnTo>
                <a:lnTo>
                  <a:pt x="2402959" y="2501900"/>
                </a:lnTo>
                <a:lnTo>
                  <a:pt x="3311632" y="2501900"/>
                </a:lnTo>
                <a:lnTo>
                  <a:pt x="4330150" y="76200"/>
                </a:lnTo>
                <a:close/>
              </a:path>
              <a:path w="11405235" h="3683000">
                <a:moveTo>
                  <a:pt x="10860051" y="1028700"/>
                </a:moveTo>
                <a:lnTo>
                  <a:pt x="10009228" y="1028700"/>
                </a:lnTo>
                <a:lnTo>
                  <a:pt x="10288384" y="2374900"/>
                </a:lnTo>
                <a:lnTo>
                  <a:pt x="11141706" y="2374900"/>
                </a:lnTo>
                <a:lnTo>
                  <a:pt x="10860051" y="1028700"/>
                </a:lnTo>
                <a:close/>
              </a:path>
              <a:path w="11405235" h="3683000">
                <a:moveTo>
                  <a:pt x="8191017" y="749300"/>
                </a:moveTo>
                <a:lnTo>
                  <a:pt x="7523243" y="749300"/>
                </a:lnTo>
                <a:lnTo>
                  <a:pt x="7571049" y="762000"/>
                </a:lnTo>
                <a:lnTo>
                  <a:pt x="7621267" y="762000"/>
                </a:lnTo>
                <a:lnTo>
                  <a:pt x="7673737" y="774700"/>
                </a:lnTo>
                <a:lnTo>
                  <a:pt x="7784791" y="800100"/>
                </a:lnTo>
                <a:lnTo>
                  <a:pt x="7964261" y="838200"/>
                </a:lnTo>
                <a:lnTo>
                  <a:pt x="8026880" y="863600"/>
                </a:lnTo>
                <a:lnTo>
                  <a:pt x="8155355" y="914400"/>
                </a:lnTo>
                <a:lnTo>
                  <a:pt x="8191017" y="749300"/>
                </a:lnTo>
                <a:close/>
              </a:path>
              <a:path w="11405235" h="3683000">
                <a:moveTo>
                  <a:pt x="7455186" y="0"/>
                </a:moveTo>
                <a:lnTo>
                  <a:pt x="7397414" y="12700"/>
                </a:lnTo>
                <a:lnTo>
                  <a:pt x="7517113" y="12700"/>
                </a:lnTo>
                <a:lnTo>
                  <a:pt x="7455186" y="0"/>
                </a:lnTo>
                <a:close/>
              </a:path>
            </a:pathLst>
          </a:custGeom>
          <a:solidFill>
            <a:srgbClr val="1434CB"/>
          </a:solidFill>
        </p:spPr>
        <p:txBody>
          <a:bodyPr wrap="square" lIns="0" tIns="0" rIns="0" bIns="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23042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100" b="0" i="0" u="none" strike="noStrike" kern="0" cap="none" spc="0" normalizeH="0" baseline="0" noProof="0">
              <a:ln>
                <a:noFill/>
              </a:ln>
              <a:solidFill>
                <a:srgbClr val="3C3C3C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platzhalter 21">
            <a:extLst>
              <a:ext uri="{FF2B5EF4-FFF2-40B4-BE49-F238E27FC236}">
                <a16:creationId xmlns:a16="http://schemas.microsoft.com/office/drawing/2014/main" id="{C035D37D-B423-0C19-83A5-D2F577EFF499}"/>
              </a:ext>
            </a:extLst>
          </p:cNvPr>
          <p:cNvSpPr txBox="1">
            <a:spLocks/>
          </p:cNvSpPr>
          <p:nvPr/>
        </p:nvSpPr>
        <p:spPr>
          <a:xfrm>
            <a:off x="6078400" y="257472"/>
            <a:ext cx="3060802" cy="381681"/>
          </a:xfrm>
          <a:prstGeom prst="rect">
            <a:avLst/>
          </a:prstGeom>
        </p:spPr>
        <p:txBody>
          <a:bodyPr/>
          <a:lstStyle>
            <a:lvl1pPr marL="0" indent="0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lang="de-DE" sz="1800" b="1" i="0" kern="1200" smtClean="0">
                <a:gradFill flip="none" rotWithShape="1">
                  <a:gsLst>
                    <a:gs pos="100000">
                      <a:schemeClr val="tx2"/>
                    </a:gs>
                    <a:gs pos="0">
                      <a:schemeClr val="accent2"/>
                    </a:gs>
                  </a:gsLst>
                  <a:lin ang="10800000" scaled="1"/>
                  <a:tileRect/>
                </a:gradFill>
                <a:effectLst/>
                <a:latin typeface="Century Gothic" panose="020B0502020202020204" pitchFamily="34" charset="0"/>
                <a:ea typeface="+mn-ea"/>
                <a:cs typeface="+mn-cs"/>
              </a:defRPr>
            </a:lvl1pPr>
            <a:lvl2pPr marL="171872" indent="0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129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9980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2831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684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534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385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237" indent="-171426" algn="l" defTabSz="68570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703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A00A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Κόστη Σχημάτων Καρτών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EE7FE95-FD02-7978-2C4D-C17E7AE6D0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125143"/>
              </p:ext>
            </p:extLst>
          </p:nvPr>
        </p:nvGraphicFramePr>
        <p:xfrm>
          <a:off x="747061" y="1896988"/>
          <a:ext cx="7886699" cy="2820906"/>
        </p:xfrm>
        <a:graphic>
          <a:graphicData uri="http://schemas.openxmlformats.org/drawingml/2006/table">
            <a:tbl>
              <a:tblPr/>
              <a:tblGrid>
                <a:gridCol w="647563">
                  <a:extLst>
                    <a:ext uri="{9D8B030D-6E8A-4147-A177-3AD203B41FA5}">
                      <a16:colId xmlns:a16="http://schemas.microsoft.com/office/drawing/2014/main" val="2559813292"/>
                    </a:ext>
                  </a:extLst>
                </a:gridCol>
                <a:gridCol w="1354956">
                  <a:extLst>
                    <a:ext uri="{9D8B030D-6E8A-4147-A177-3AD203B41FA5}">
                      <a16:colId xmlns:a16="http://schemas.microsoft.com/office/drawing/2014/main" val="3104066542"/>
                    </a:ext>
                  </a:extLst>
                </a:gridCol>
                <a:gridCol w="920590">
                  <a:extLst>
                    <a:ext uri="{9D8B030D-6E8A-4147-A177-3AD203B41FA5}">
                      <a16:colId xmlns:a16="http://schemas.microsoft.com/office/drawing/2014/main" val="2731734937"/>
                    </a:ext>
                  </a:extLst>
                </a:gridCol>
                <a:gridCol w="1053458">
                  <a:extLst>
                    <a:ext uri="{9D8B030D-6E8A-4147-A177-3AD203B41FA5}">
                      <a16:colId xmlns:a16="http://schemas.microsoft.com/office/drawing/2014/main" val="1538544842"/>
                    </a:ext>
                  </a:extLst>
                </a:gridCol>
                <a:gridCol w="161340">
                  <a:extLst>
                    <a:ext uri="{9D8B030D-6E8A-4147-A177-3AD203B41FA5}">
                      <a16:colId xmlns:a16="http://schemas.microsoft.com/office/drawing/2014/main" val="2060850875"/>
                    </a:ext>
                  </a:extLst>
                </a:gridCol>
                <a:gridCol w="977533">
                  <a:extLst>
                    <a:ext uri="{9D8B030D-6E8A-4147-A177-3AD203B41FA5}">
                      <a16:colId xmlns:a16="http://schemas.microsoft.com/office/drawing/2014/main" val="2431849162"/>
                    </a:ext>
                  </a:extLst>
                </a:gridCol>
                <a:gridCol w="987024">
                  <a:extLst>
                    <a:ext uri="{9D8B030D-6E8A-4147-A177-3AD203B41FA5}">
                      <a16:colId xmlns:a16="http://schemas.microsoft.com/office/drawing/2014/main" val="1383038"/>
                    </a:ext>
                  </a:extLst>
                </a:gridCol>
                <a:gridCol w="180322">
                  <a:extLst>
                    <a:ext uri="{9D8B030D-6E8A-4147-A177-3AD203B41FA5}">
                      <a16:colId xmlns:a16="http://schemas.microsoft.com/office/drawing/2014/main" val="1701893478"/>
                    </a:ext>
                  </a:extLst>
                </a:gridCol>
                <a:gridCol w="873136">
                  <a:extLst>
                    <a:ext uri="{9D8B030D-6E8A-4147-A177-3AD203B41FA5}">
                      <a16:colId xmlns:a16="http://schemas.microsoft.com/office/drawing/2014/main" val="4125205069"/>
                    </a:ext>
                  </a:extLst>
                </a:gridCol>
                <a:gridCol w="730777">
                  <a:extLst>
                    <a:ext uri="{9D8B030D-6E8A-4147-A177-3AD203B41FA5}">
                      <a16:colId xmlns:a16="http://schemas.microsoft.com/office/drawing/2014/main" val="3645216887"/>
                    </a:ext>
                  </a:extLst>
                </a:gridCol>
              </a:tblGrid>
              <a:tr h="136665">
                <a:tc>
                  <a:txBody>
                    <a:bodyPr/>
                    <a:lstStyle/>
                    <a:p>
                      <a:pPr algn="l" rtl="0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4" marR="5694" marT="5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4" marR="5694" marT="5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4" marR="5694" marT="5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4" marR="5694" marT="5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4" marR="5694" marT="5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3399"/>
                          </a:highlight>
                          <a:latin typeface="Calibri" panose="020F0502020204030204" pitchFamily="34" charset="0"/>
                        </a:rPr>
                        <a:t>Συναλλαγές σε Ευρώ</a:t>
                      </a:r>
                    </a:p>
                  </a:txBody>
                  <a:tcPr marL="5694" marR="5694" marT="56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4" marR="5694" marT="5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l-GR" sz="9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E94E1B"/>
                          </a:highlight>
                          <a:latin typeface="Calibri" panose="020F0502020204030204" pitchFamily="34" charset="0"/>
                        </a:rPr>
                        <a:t>Συναλλαγές εκτός Ευρώ</a:t>
                      </a:r>
                    </a:p>
                  </a:txBody>
                  <a:tcPr marL="5694" marR="5694" marT="56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4E1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46927"/>
                  </a:ext>
                </a:extLst>
              </a:tr>
              <a:tr h="1936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Κάρτες</a:t>
                      </a:r>
                    </a:p>
                  </a:txBody>
                  <a:tcPr marL="5694" marR="5694" marT="56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Προέλευση</a:t>
                      </a:r>
                    </a:p>
                  </a:txBody>
                  <a:tcPr marL="5694" marR="5694" marT="56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Τρόπος Συναλλαγής</a:t>
                      </a:r>
                    </a:p>
                  </a:txBody>
                  <a:tcPr marL="5694" marR="5694" marT="56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Είδος Συναλλαγής</a:t>
                      </a:r>
                    </a:p>
                  </a:txBody>
                  <a:tcPr marL="5694" marR="5694" marT="56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4" marR="5694" marT="5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Ποσοστό επί αξίας συναλλαγής</a:t>
                      </a:r>
                    </a:p>
                  </a:txBody>
                  <a:tcPr marL="5694" marR="5694" marT="56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Σταθερή Χρέωση</a:t>
                      </a:r>
                    </a:p>
                  </a:txBody>
                  <a:tcPr marL="5694" marR="5694" marT="56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4" marR="5694" marT="5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Ποσοστό επί αξίας συναλλαγής</a:t>
                      </a:r>
                    </a:p>
                  </a:txBody>
                  <a:tcPr marL="5694" marR="5694" marT="56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800" b="1" i="0" u="none" strike="noStrike" dirty="0">
                          <a:solidFill>
                            <a:srgbClr val="3B3838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Σταθερή Χρέωση</a:t>
                      </a:r>
                    </a:p>
                  </a:txBody>
                  <a:tcPr marL="5694" marR="5694" marT="56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776812"/>
                  </a:ext>
                </a:extLst>
              </a:tr>
              <a:tr h="136665">
                <a:tc>
                  <a:txBody>
                    <a:bodyPr/>
                    <a:lstStyle/>
                    <a:p>
                      <a:pPr algn="ct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Πιστωτική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Ελλάδα - Τράπεζα Πειραιώς</a:t>
                      </a:r>
                    </a:p>
                  </a:txBody>
                  <a:tcPr marL="5694" marR="5694" marT="5694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5694" marR="5694" marT="5694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5694" marR="5694" marT="5694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0,059300%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0,059300%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4467229"/>
                  </a:ext>
                </a:extLst>
              </a:tr>
              <a:tr h="136665">
                <a:tc>
                  <a:txBody>
                    <a:bodyPr/>
                    <a:lstStyle/>
                    <a:p>
                      <a:pPr algn="ctr" fontAlgn="b"/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Χρεωστική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0,054300%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0,054300%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1492296"/>
                  </a:ext>
                </a:extLst>
              </a:tr>
              <a:tr h="136665">
                <a:tc>
                  <a:txBody>
                    <a:bodyPr/>
                    <a:lstStyle/>
                    <a:p>
                      <a:pPr algn="ct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Πιστωτική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5694" marR="5694" marT="5694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0,059300%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0,059300%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8821324"/>
                  </a:ext>
                </a:extLst>
              </a:tr>
              <a:tr h="136665">
                <a:tc>
                  <a:txBody>
                    <a:bodyPr/>
                    <a:lstStyle/>
                    <a:p>
                      <a:pPr algn="ctr" fontAlgn="b"/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Χρεωστική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0,054300%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0,054300%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4752541"/>
                  </a:ext>
                </a:extLst>
              </a:tr>
              <a:tr h="136665">
                <a:tc>
                  <a:txBody>
                    <a:bodyPr/>
                    <a:lstStyle/>
                    <a:p>
                      <a:pPr algn="ct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Πιστωτική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Χωρίς Παρουσία Κάρτας</a:t>
                      </a:r>
                    </a:p>
                  </a:txBody>
                  <a:tcPr marL="5694" marR="5694" marT="5694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5694" marR="5694" marT="5694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0,067300%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0,02248641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0,067300%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0,02248641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374053"/>
                  </a:ext>
                </a:extLst>
              </a:tr>
              <a:tr h="136665">
                <a:tc>
                  <a:txBody>
                    <a:bodyPr/>
                    <a:lstStyle/>
                    <a:p>
                      <a:pPr algn="ct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Χρεωστική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0,062300%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0,02248641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0,062300%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0,02248641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462643"/>
                  </a:ext>
                </a:extLst>
              </a:tr>
              <a:tr h="136665">
                <a:tc>
                  <a:txBody>
                    <a:bodyPr/>
                    <a:lstStyle/>
                    <a:p>
                      <a:pPr algn="ct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Πιστωτική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0,067300%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0,067300%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918932"/>
                  </a:ext>
                </a:extLst>
              </a:tr>
              <a:tr h="136665">
                <a:tc>
                  <a:txBody>
                    <a:bodyPr/>
                    <a:lstStyle/>
                    <a:p>
                      <a:pPr algn="ctr" fontAlgn="b"/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Χρεωστική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0,062300%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0,062300%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560543"/>
                  </a:ext>
                </a:extLst>
              </a:tr>
              <a:tr h="136665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4" marR="5694" marT="56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4" marR="5694" marT="56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4" marR="5694" marT="56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4" marR="5694" marT="56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4" marR="5694" marT="5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6354705"/>
                  </a:ext>
                </a:extLst>
              </a:tr>
              <a:tr h="136665">
                <a:tc>
                  <a:txBody>
                    <a:bodyPr/>
                    <a:lstStyle/>
                    <a:p>
                      <a:pPr algn="ct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Πιστωτική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Ελλάδα - Λοιπές Τράπεζες</a:t>
                      </a:r>
                    </a:p>
                  </a:txBody>
                  <a:tcPr marL="5694" marR="5694" marT="5694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Παρουσία Κάρτας</a:t>
                      </a:r>
                    </a:p>
                  </a:txBody>
                  <a:tcPr marL="5694" marR="5694" marT="5694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Πώληση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4" marR="5694" marT="5694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0,059300%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0,01155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0,059300%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0,01155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8245782"/>
                  </a:ext>
                </a:extLst>
              </a:tr>
              <a:tr h="136665">
                <a:tc>
                  <a:txBody>
                    <a:bodyPr/>
                    <a:lstStyle/>
                    <a:p>
                      <a:pPr algn="ct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Χρεωστική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0,054300%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0,01155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0,054300%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0,01155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4702948"/>
                  </a:ext>
                </a:extLst>
              </a:tr>
              <a:tr h="136665">
                <a:tc>
                  <a:txBody>
                    <a:bodyPr/>
                    <a:lstStyle/>
                    <a:p>
                      <a:pPr algn="ct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Πιστωτική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5694" marR="5694" marT="5694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0,059300%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0,059300%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2174662"/>
                  </a:ext>
                </a:extLst>
              </a:tr>
              <a:tr h="136665">
                <a:tc>
                  <a:txBody>
                    <a:bodyPr/>
                    <a:lstStyle/>
                    <a:p>
                      <a:pPr algn="ct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Χρεωστική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0,054300%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0,054300%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2080976"/>
                  </a:ext>
                </a:extLst>
              </a:tr>
              <a:tr h="136665">
                <a:tc>
                  <a:txBody>
                    <a:bodyPr/>
                    <a:lstStyle/>
                    <a:p>
                      <a:pPr algn="ct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Πιστωτική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Χωρίς Παρουσία Κάρτας</a:t>
                      </a:r>
                    </a:p>
                  </a:txBody>
                  <a:tcPr marL="5694" marR="5694" marT="5694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Πώληση</a:t>
                      </a:r>
                    </a:p>
                  </a:txBody>
                  <a:tcPr marL="5694" marR="5694" marT="5694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0,067300%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0,03403641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0,067300%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0,03403641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011169"/>
                  </a:ext>
                </a:extLst>
              </a:tr>
              <a:tr h="136665">
                <a:tc>
                  <a:txBody>
                    <a:bodyPr/>
                    <a:lstStyle/>
                    <a:p>
                      <a:pPr algn="ctr" fontAlgn="b"/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Χρεωστική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0,062300%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0,03403641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0,062300%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0,03403641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862321"/>
                  </a:ext>
                </a:extLst>
              </a:tr>
              <a:tr h="136665">
                <a:tc>
                  <a:txBody>
                    <a:bodyPr/>
                    <a:lstStyle/>
                    <a:p>
                      <a:pPr algn="ct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Πιστωτική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Αντιλογισμός Συναλλαγής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0,067300%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0,067300%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587262"/>
                  </a:ext>
                </a:extLst>
              </a:tr>
              <a:tr h="136665">
                <a:tc>
                  <a:txBody>
                    <a:bodyPr/>
                    <a:lstStyle/>
                    <a:p>
                      <a:pPr algn="ctr" fontAlgn="b"/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Χρεωστική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4" marR="5694" marT="569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0,062300%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0,062300%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79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51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490</TotalTime>
  <Words>3976</Words>
  <Application>Microsoft Office PowerPoint</Application>
  <PresentationFormat>On-screen Show (4:3)</PresentationFormat>
  <Paragraphs>2425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Aptos Narrow</vt:lpstr>
      <vt:lpstr>Arial</vt:lpstr>
      <vt:lpstr>Calibri</vt:lpstr>
      <vt:lpstr>Calibri Light</vt:lpstr>
      <vt:lpstr>Century Gothic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Euronet WorldWide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 Schemes Costs</dc:title>
  <dc:creator>Christina Vichou</dc:creator>
  <cp:lastModifiedBy>Christina Vichou</cp:lastModifiedBy>
  <cp:revision>5</cp:revision>
  <cp:lastPrinted>2022-11-28T14:33:14Z</cp:lastPrinted>
  <dcterms:created xsi:type="dcterms:W3CDTF">2022-04-28T12:00:28Z</dcterms:created>
  <dcterms:modified xsi:type="dcterms:W3CDTF">2025-07-24T13:45:13Z</dcterms:modified>
</cp:coreProperties>
</file>